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wav" ContentType="audio/wav"/>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35"/>
  </p:notesMasterIdLst>
  <p:handoutMasterIdLst>
    <p:handoutMasterId r:id="rId36"/>
  </p:handoutMasterIdLst>
  <p:sldIdLst>
    <p:sldId id="257" r:id="rId5"/>
    <p:sldId id="258" r:id="rId6"/>
    <p:sldId id="260" r:id="rId7"/>
    <p:sldId id="262" r:id="rId8"/>
    <p:sldId id="269" r:id="rId9"/>
    <p:sldId id="265" r:id="rId10"/>
    <p:sldId id="267" r:id="rId11"/>
    <p:sldId id="268" r:id="rId12"/>
    <p:sldId id="270" r:id="rId13"/>
    <p:sldId id="271" r:id="rId14"/>
    <p:sldId id="272" r:id="rId15"/>
    <p:sldId id="273" r:id="rId16"/>
    <p:sldId id="274" r:id="rId17"/>
    <p:sldId id="275" r:id="rId18"/>
    <p:sldId id="276" r:id="rId19"/>
    <p:sldId id="277" r:id="rId20"/>
    <p:sldId id="278" r:id="rId21"/>
    <p:sldId id="279" r:id="rId22"/>
    <p:sldId id="280" r:id="rId23"/>
    <p:sldId id="282" r:id="rId24"/>
    <p:sldId id="283" r:id="rId25"/>
    <p:sldId id="284" r:id="rId26"/>
    <p:sldId id="285" r:id="rId27"/>
    <p:sldId id="286" r:id="rId28"/>
    <p:sldId id="287" r:id="rId29"/>
    <p:sldId id="288" r:id="rId30"/>
    <p:sldId id="289" r:id="rId31"/>
    <p:sldId id="290" r:id="rId32"/>
    <p:sldId id="291" r:id="rId33"/>
    <p:sldId id="292"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9" d="100"/>
          <a:sy n="59" d="100"/>
        </p:scale>
        <p:origin x="-612"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BCAFA40-009B-412A-8065-8AEBFE737BBC}" type="datetimeFigureOut">
              <a:rPr lang="en-US" smtClean="0"/>
              <a:t>2/18/2011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0357A0A-994C-450E-86B8-B4FC64DB85C3}" type="slidenum">
              <a:rPr lang="en-US" smtClean="0"/>
              <a:t>‹#›</a:t>
            </a:fld>
            <a:endParaRPr lang="en-US"/>
          </a:p>
        </p:txBody>
      </p:sp>
    </p:spTree>
    <p:extLst>
      <p:ext uri="{BB962C8B-B14F-4D97-AF65-F5344CB8AC3E}">
        <p14:creationId xmlns:p14="http://schemas.microsoft.com/office/powerpoint/2010/main" val="37383721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BB0FF62-F6ED-4AFA-9757-30F3D66B54C0}" type="datetimeFigureOut">
              <a:rPr lang="en-US" smtClean="0"/>
              <a:t>2/18/2011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8571AC5-5839-43ED-9A25-6BD6951C1F02}" type="slidenum">
              <a:rPr lang="en-US" smtClean="0"/>
              <a:t>‹#›</a:t>
            </a:fld>
            <a:endParaRPr lang="en-US"/>
          </a:p>
        </p:txBody>
      </p:sp>
    </p:spTree>
    <p:extLst>
      <p:ext uri="{BB962C8B-B14F-4D97-AF65-F5344CB8AC3E}">
        <p14:creationId xmlns:p14="http://schemas.microsoft.com/office/powerpoint/2010/main" val="28148928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3403DA0-F409-4B55-9BAA-8620A944D494}" type="slidenum">
              <a:rPr lang="en-US"/>
              <a:pPr/>
              <a:t>8</a:t>
            </a:fld>
            <a:endParaRPr lang="en-US"/>
          </a:p>
        </p:txBody>
      </p:sp>
      <p:sp>
        <p:nvSpPr>
          <p:cNvPr id="58370" name="Rectangle 2"/>
          <p:cNvSpPr>
            <a:spLocks noRot="1" noChangeArrowheads="1" noTextEdit="1"/>
          </p:cNvSpPr>
          <p:nvPr>
            <p:ph type="sldImg"/>
          </p:nvPr>
        </p:nvSpPr>
        <p:spPr>
          <a:ln/>
        </p:spPr>
      </p:sp>
      <p:sp>
        <p:nvSpPr>
          <p:cNvPr id="58371" name="Rectangle 3"/>
          <p:cNvSpPr>
            <a:spLocks noGrp="1" noChangeArrowheads="1"/>
          </p:cNvSpPr>
          <p:nvPr>
            <p:ph type="body" idx="1"/>
          </p:nvPr>
        </p:nvSpPr>
        <p:spPr/>
        <p:txBody>
          <a:bodyPr/>
          <a:lstStyle/>
          <a:p>
            <a:r>
              <a:rPr lang="en-US"/>
              <a:t>How does this relate to learning and learning technologies today?</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94ACBB2-75D1-4ECE-8FA1-1C59256080EF}" type="datetimeFigureOut">
              <a:rPr lang="en-US" smtClean="0"/>
              <a:pPr/>
              <a:t>2/18/2011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BE7B7E-B272-4E2A-A248-50AC8862FF3D}" type="slidenum">
              <a:rPr lang="en-US" smtClean="0"/>
              <a:pPr/>
              <a:t>‹#›</a:t>
            </a:fld>
            <a:endParaRPr lang="en-US"/>
          </a:p>
        </p:txBody>
      </p:sp>
    </p:spTree>
    <p:extLst>
      <p:ext uri="{BB962C8B-B14F-4D97-AF65-F5344CB8AC3E}">
        <p14:creationId xmlns:p14="http://schemas.microsoft.com/office/powerpoint/2010/main" val="32249641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4ACBB2-75D1-4ECE-8FA1-1C59256080EF}" type="datetimeFigureOut">
              <a:rPr lang="en-US" smtClean="0"/>
              <a:pPr/>
              <a:t>2/18/2011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BE7B7E-B272-4E2A-A248-50AC8862FF3D}" type="slidenum">
              <a:rPr lang="en-US" smtClean="0"/>
              <a:pPr/>
              <a:t>‹#›</a:t>
            </a:fld>
            <a:endParaRPr lang="en-US"/>
          </a:p>
        </p:txBody>
      </p:sp>
    </p:spTree>
    <p:extLst>
      <p:ext uri="{BB962C8B-B14F-4D97-AF65-F5344CB8AC3E}">
        <p14:creationId xmlns:p14="http://schemas.microsoft.com/office/powerpoint/2010/main" val="2245903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4ACBB2-75D1-4ECE-8FA1-1C59256080EF}" type="datetimeFigureOut">
              <a:rPr lang="en-US" smtClean="0"/>
              <a:pPr/>
              <a:t>2/18/2011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BE7B7E-B272-4E2A-A248-50AC8862FF3D}" type="slidenum">
              <a:rPr lang="en-US" smtClean="0"/>
              <a:pPr/>
              <a:t>‹#›</a:t>
            </a:fld>
            <a:endParaRPr lang="en-US"/>
          </a:p>
        </p:txBody>
      </p:sp>
    </p:spTree>
    <p:extLst>
      <p:ext uri="{BB962C8B-B14F-4D97-AF65-F5344CB8AC3E}">
        <p14:creationId xmlns:p14="http://schemas.microsoft.com/office/powerpoint/2010/main" val="37034378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370013" y="301625"/>
            <a:ext cx="7313612"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370013" y="1827213"/>
            <a:ext cx="3579812"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5102225" y="1827213"/>
            <a:ext cx="3581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5102225" y="3960813"/>
            <a:ext cx="3581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457200" y="6248400"/>
            <a:ext cx="2133600" cy="457200"/>
          </a:xfrm>
        </p:spPr>
        <p:txBody>
          <a:bodyPr/>
          <a:lstStyle>
            <a:lvl1pPr>
              <a:defRPr/>
            </a:lvl1pPr>
          </a:lstStyle>
          <a:p>
            <a:endParaRPr lang="en-US"/>
          </a:p>
        </p:txBody>
      </p:sp>
      <p:sp>
        <p:nvSpPr>
          <p:cNvPr id="7" name="Footer Placeholder 6"/>
          <p:cNvSpPr>
            <a:spLocks noGrp="1"/>
          </p:cNvSpPr>
          <p:nvPr>
            <p:ph type="ftr" sz="quarter" idx="11"/>
          </p:nvPr>
        </p:nvSpPr>
        <p:spPr>
          <a:xfrm>
            <a:off x="3124200" y="6248400"/>
            <a:ext cx="2895600" cy="457200"/>
          </a:xfrm>
        </p:spPr>
        <p:txBody>
          <a:bodyPr/>
          <a:lstStyle>
            <a:lvl1pPr>
              <a:defRPr/>
            </a:lvl1pPr>
          </a:lstStyle>
          <a:p>
            <a:endParaRPr lang="en-US"/>
          </a:p>
        </p:txBody>
      </p:sp>
      <p:sp>
        <p:nvSpPr>
          <p:cNvPr id="8" name="Slide Number Placeholder 7"/>
          <p:cNvSpPr>
            <a:spLocks noGrp="1"/>
          </p:cNvSpPr>
          <p:nvPr>
            <p:ph type="sldNum" sz="quarter" idx="12"/>
          </p:nvPr>
        </p:nvSpPr>
        <p:spPr>
          <a:xfrm>
            <a:off x="6553200" y="6248400"/>
            <a:ext cx="2133600" cy="457200"/>
          </a:xfrm>
        </p:spPr>
        <p:txBody>
          <a:bodyPr/>
          <a:lstStyle>
            <a:lvl1pPr>
              <a:defRPr/>
            </a:lvl1pPr>
          </a:lstStyle>
          <a:p>
            <a:fld id="{20598166-806E-4DBA-A721-8F5514428ED4}" type="slidenum">
              <a:rPr lang="en-US"/>
              <a:pPr/>
              <a:t>‹#›</a:t>
            </a:fld>
            <a:endParaRPr lang="en-US"/>
          </a:p>
        </p:txBody>
      </p:sp>
    </p:spTree>
    <p:extLst>
      <p:ext uri="{BB962C8B-B14F-4D97-AF65-F5344CB8AC3E}">
        <p14:creationId xmlns:p14="http://schemas.microsoft.com/office/powerpoint/2010/main" val="18836294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0" y="465138"/>
            <a:ext cx="7772400" cy="1431925"/>
          </a:xfrm>
        </p:spPr>
        <p:txBody>
          <a:bodyPr/>
          <a:lstStyle/>
          <a:p>
            <a:r>
              <a:rPr lang="en-US"/>
              <a:t>Click to edit Master title style</a:t>
            </a:r>
          </a:p>
        </p:txBody>
      </p:sp>
      <p:sp>
        <p:nvSpPr>
          <p:cNvPr id="3" name="Text Placeholder 2"/>
          <p:cNvSpPr>
            <a:spLocks noGrp="1"/>
          </p:cNvSpPr>
          <p:nvPr>
            <p:ph type="body"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4648200" y="1981200"/>
            <a:ext cx="3810000" cy="4114800"/>
          </a:xfrm>
        </p:spPr>
        <p:txBody>
          <a:bodyPr/>
          <a:lstStyle/>
          <a:p>
            <a:endParaRPr lang="en-US"/>
          </a:p>
        </p:txBody>
      </p:sp>
      <p:sp>
        <p:nvSpPr>
          <p:cNvPr id="5" name="Date Placeholder 4"/>
          <p:cNvSpPr>
            <a:spLocks noGrp="1"/>
          </p:cNvSpPr>
          <p:nvPr>
            <p:ph type="dt" sz="half" idx="10"/>
          </p:nvPr>
        </p:nvSpPr>
        <p:spPr>
          <a:xfrm>
            <a:off x="712788" y="6313488"/>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151188" y="6313488"/>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80188" y="6313488"/>
            <a:ext cx="1905000" cy="457200"/>
          </a:xfrm>
        </p:spPr>
        <p:txBody>
          <a:bodyPr/>
          <a:lstStyle>
            <a:lvl1pPr>
              <a:defRPr/>
            </a:lvl1pPr>
          </a:lstStyle>
          <a:p>
            <a:fld id="{3E7364CC-6F9C-4FE1-A31A-F7C05BE4A5EB}" type="slidenum">
              <a:rPr lang="en-US"/>
              <a:pPr/>
              <a:t>‹#›</a:t>
            </a:fld>
            <a:endParaRPr lang="en-US"/>
          </a:p>
        </p:txBody>
      </p:sp>
    </p:spTree>
    <p:extLst>
      <p:ext uri="{BB962C8B-B14F-4D97-AF65-F5344CB8AC3E}">
        <p14:creationId xmlns:p14="http://schemas.microsoft.com/office/powerpoint/2010/main" val="35161002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4ACBB2-75D1-4ECE-8FA1-1C59256080EF}" type="datetimeFigureOut">
              <a:rPr lang="en-US" smtClean="0"/>
              <a:pPr/>
              <a:t>2/18/2011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BE7B7E-B272-4E2A-A248-50AC8862FF3D}" type="slidenum">
              <a:rPr lang="en-US" smtClean="0"/>
              <a:pPr/>
              <a:t>‹#›</a:t>
            </a:fld>
            <a:endParaRPr lang="en-US"/>
          </a:p>
        </p:txBody>
      </p:sp>
    </p:spTree>
    <p:extLst>
      <p:ext uri="{BB962C8B-B14F-4D97-AF65-F5344CB8AC3E}">
        <p14:creationId xmlns:p14="http://schemas.microsoft.com/office/powerpoint/2010/main" val="33072512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94ACBB2-75D1-4ECE-8FA1-1C59256080EF}" type="datetimeFigureOut">
              <a:rPr lang="en-US" smtClean="0"/>
              <a:pPr/>
              <a:t>2/18/2011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BE7B7E-B272-4E2A-A248-50AC8862FF3D}" type="slidenum">
              <a:rPr lang="en-US" smtClean="0"/>
              <a:pPr/>
              <a:t>‹#›</a:t>
            </a:fld>
            <a:endParaRPr lang="en-US"/>
          </a:p>
        </p:txBody>
      </p:sp>
    </p:spTree>
    <p:extLst>
      <p:ext uri="{BB962C8B-B14F-4D97-AF65-F5344CB8AC3E}">
        <p14:creationId xmlns:p14="http://schemas.microsoft.com/office/powerpoint/2010/main" val="28736448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94ACBB2-75D1-4ECE-8FA1-1C59256080EF}" type="datetimeFigureOut">
              <a:rPr lang="en-US" smtClean="0"/>
              <a:pPr/>
              <a:t>2/18/2011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BE7B7E-B272-4E2A-A248-50AC8862FF3D}" type="slidenum">
              <a:rPr lang="en-US" smtClean="0"/>
              <a:pPr/>
              <a:t>‹#›</a:t>
            </a:fld>
            <a:endParaRPr lang="en-US"/>
          </a:p>
        </p:txBody>
      </p:sp>
    </p:spTree>
    <p:extLst>
      <p:ext uri="{BB962C8B-B14F-4D97-AF65-F5344CB8AC3E}">
        <p14:creationId xmlns:p14="http://schemas.microsoft.com/office/powerpoint/2010/main" val="32429837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94ACBB2-75D1-4ECE-8FA1-1C59256080EF}" type="datetimeFigureOut">
              <a:rPr lang="en-US" smtClean="0"/>
              <a:pPr/>
              <a:t>2/18/2011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6BE7B7E-B272-4E2A-A248-50AC8862FF3D}" type="slidenum">
              <a:rPr lang="en-US" smtClean="0"/>
              <a:pPr/>
              <a:t>‹#›</a:t>
            </a:fld>
            <a:endParaRPr lang="en-US"/>
          </a:p>
        </p:txBody>
      </p:sp>
    </p:spTree>
    <p:extLst>
      <p:ext uri="{BB962C8B-B14F-4D97-AF65-F5344CB8AC3E}">
        <p14:creationId xmlns:p14="http://schemas.microsoft.com/office/powerpoint/2010/main" val="34950874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94ACBB2-75D1-4ECE-8FA1-1C59256080EF}" type="datetimeFigureOut">
              <a:rPr lang="en-US" smtClean="0"/>
              <a:pPr/>
              <a:t>2/18/2011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6BE7B7E-B272-4E2A-A248-50AC8862FF3D}" type="slidenum">
              <a:rPr lang="en-US" smtClean="0"/>
              <a:pPr/>
              <a:t>‹#›</a:t>
            </a:fld>
            <a:endParaRPr lang="en-US"/>
          </a:p>
        </p:txBody>
      </p:sp>
    </p:spTree>
    <p:extLst>
      <p:ext uri="{BB962C8B-B14F-4D97-AF65-F5344CB8AC3E}">
        <p14:creationId xmlns:p14="http://schemas.microsoft.com/office/powerpoint/2010/main" val="18506759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4ACBB2-75D1-4ECE-8FA1-1C59256080EF}" type="datetimeFigureOut">
              <a:rPr lang="en-US" smtClean="0"/>
              <a:pPr/>
              <a:t>2/18/2011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6BE7B7E-B272-4E2A-A248-50AC8862FF3D}" type="slidenum">
              <a:rPr lang="en-US" smtClean="0"/>
              <a:pPr/>
              <a:t>‹#›</a:t>
            </a:fld>
            <a:endParaRPr lang="en-US"/>
          </a:p>
        </p:txBody>
      </p:sp>
    </p:spTree>
    <p:extLst>
      <p:ext uri="{BB962C8B-B14F-4D97-AF65-F5344CB8AC3E}">
        <p14:creationId xmlns:p14="http://schemas.microsoft.com/office/powerpoint/2010/main" val="31343705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4ACBB2-75D1-4ECE-8FA1-1C59256080EF}" type="datetimeFigureOut">
              <a:rPr lang="en-US" smtClean="0"/>
              <a:pPr/>
              <a:t>2/18/2011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BE7B7E-B272-4E2A-A248-50AC8862FF3D}" type="slidenum">
              <a:rPr lang="en-US" smtClean="0"/>
              <a:pPr/>
              <a:t>‹#›</a:t>
            </a:fld>
            <a:endParaRPr lang="en-US"/>
          </a:p>
        </p:txBody>
      </p:sp>
    </p:spTree>
    <p:extLst>
      <p:ext uri="{BB962C8B-B14F-4D97-AF65-F5344CB8AC3E}">
        <p14:creationId xmlns:p14="http://schemas.microsoft.com/office/powerpoint/2010/main" val="3655365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4ACBB2-75D1-4ECE-8FA1-1C59256080EF}" type="datetimeFigureOut">
              <a:rPr lang="en-US" smtClean="0"/>
              <a:pPr/>
              <a:t>2/18/2011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BE7B7E-B272-4E2A-A248-50AC8862FF3D}" type="slidenum">
              <a:rPr lang="en-US" smtClean="0"/>
              <a:pPr/>
              <a:t>‹#›</a:t>
            </a:fld>
            <a:endParaRPr lang="en-US"/>
          </a:p>
        </p:txBody>
      </p:sp>
    </p:spTree>
    <p:extLst>
      <p:ext uri="{BB962C8B-B14F-4D97-AF65-F5344CB8AC3E}">
        <p14:creationId xmlns:p14="http://schemas.microsoft.com/office/powerpoint/2010/main" val="23581885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4ACBB2-75D1-4ECE-8FA1-1C59256080EF}" type="datetimeFigureOut">
              <a:rPr lang="en-US" smtClean="0"/>
              <a:pPr/>
              <a:t>2/18/2011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BE7B7E-B272-4E2A-A248-50AC8862FF3D}" type="slidenum">
              <a:rPr lang="en-US" smtClean="0"/>
              <a:pPr/>
              <a:t>‹#›</a:t>
            </a:fld>
            <a:endParaRPr lang="en-US"/>
          </a:p>
        </p:txBody>
      </p:sp>
    </p:spTree>
    <p:extLst>
      <p:ext uri="{BB962C8B-B14F-4D97-AF65-F5344CB8AC3E}">
        <p14:creationId xmlns:p14="http://schemas.microsoft.com/office/powerpoint/2010/main" val="17747517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image" Target="../media/image6.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www.lisp.wayne.edu/~ai2398/briet.htm"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www.brint.com/ym.html" TargetMode="External"/><Relationship Id="rId2" Type="http://schemas.openxmlformats.org/officeDocument/2006/relationships/hyperlink" Target="http://www.asis.org/SIG/sigkm/index.html" TargetMode="External"/><Relationship Id="rId1" Type="http://schemas.openxmlformats.org/officeDocument/2006/relationships/slideLayout" Target="../slideLayouts/slideLayout2.xml"/><Relationship Id="rId6" Type="http://schemas.openxmlformats.org/officeDocument/2006/relationships/hyperlink" Target="http://www.cmi.arizona.edu/research/kno_mgmt/" TargetMode="External"/><Relationship Id="rId5" Type="http://schemas.openxmlformats.org/officeDocument/2006/relationships/hyperlink" Target="http://www.sveiby.com.au/" TargetMode="External"/><Relationship Id="rId4" Type="http://schemas.openxmlformats.org/officeDocument/2006/relationships/hyperlink" Target="http://www.cio.com/research/knowledge/"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Knowledge Management and Learning Systems</a:t>
            </a:r>
            <a:endParaRPr lang="en-US" dirty="0"/>
          </a:p>
        </p:txBody>
      </p:sp>
      <p:sp>
        <p:nvSpPr>
          <p:cNvPr id="3" name="Subtitle 2"/>
          <p:cNvSpPr>
            <a:spLocks noGrp="1"/>
          </p:cNvSpPr>
          <p:nvPr>
            <p:ph type="subTitle" idx="1"/>
          </p:nvPr>
        </p:nvSpPr>
        <p:spPr/>
        <p:txBody>
          <a:bodyPr/>
          <a:lstStyle/>
          <a:p>
            <a:r>
              <a:rPr lang="en-US" dirty="0" smtClean="0"/>
              <a:t>Lecture 1</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85800" y="304800"/>
            <a:ext cx="7772400" cy="762000"/>
          </a:xfrm>
        </p:spPr>
        <p:txBody>
          <a:bodyPr/>
          <a:lstStyle/>
          <a:p>
            <a:r>
              <a:rPr lang="en-US"/>
              <a:t>Understanding KM</a:t>
            </a:r>
          </a:p>
        </p:txBody>
      </p:sp>
      <p:sp>
        <p:nvSpPr>
          <p:cNvPr id="19459" name="Rectangle 3"/>
          <p:cNvSpPr>
            <a:spLocks noGrp="1" noChangeArrowheads="1"/>
          </p:cNvSpPr>
          <p:nvPr>
            <p:ph type="body" sz="half" idx="1"/>
          </p:nvPr>
        </p:nvSpPr>
        <p:spPr>
          <a:xfrm>
            <a:off x="381000" y="1600200"/>
            <a:ext cx="4724400" cy="4648200"/>
          </a:xfrm>
        </p:spPr>
        <p:txBody>
          <a:bodyPr/>
          <a:lstStyle/>
          <a:p>
            <a:pPr>
              <a:lnSpc>
                <a:spcPct val="90000"/>
              </a:lnSpc>
            </a:pPr>
            <a:r>
              <a:rPr lang="en-US" b="1"/>
              <a:t>Understanding </a:t>
            </a:r>
            <a:r>
              <a:rPr lang="en-US" b="1">
                <a:solidFill>
                  <a:schemeClr val="accent1"/>
                </a:solidFill>
              </a:rPr>
              <a:t>Knowledge Management</a:t>
            </a:r>
            <a:r>
              <a:rPr lang="en-US" b="1"/>
              <a:t> requires an understanding of </a:t>
            </a:r>
            <a:r>
              <a:rPr lang="en-US" b="1">
                <a:solidFill>
                  <a:schemeClr val="accent1"/>
                </a:solidFill>
              </a:rPr>
              <a:t>knowledge</a:t>
            </a:r>
            <a:r>
              <a:rPr lang="en-US" b="1"/>
              <a:t> and the knowing process and how that differs from </a:t>
            </a:r>
            <a:r>
              <a:rPr lang="en-US" b="1">
                <a:solidFill>
                  <a:schemeClr val="tx2"/>
                </a:solidFill>
              </a:rPr>
              <a:t>information</a:t>
            </a:r>
            <a:r>
              <a:rPr lang="en-US" b="1"/>
              <a:t> and </a:t>
            </a:r>
            <a:r>
              <a:rPr lang="en-US" b="1">
                <a:solidFill>
                  <a:schemeClr val="tx2"/>
                </a:solidFill>
              </a:rPr>
              <a:t>information management</a:t>
            </a:r>
            <a:r>
              <a:rPr lang="en-US" b="1"/>
              <a:t>.</a:t>
            </a:r>
          </a:p>
        </p:txBody>
      </p:sp>
      <p:pic>
        <p:nvPicPr>
          <p:cNvPr id="19462" name="Picture 6" descr="C:\My Documents\My Pictures\knowledge.gif"/>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a:stretch>
            <a:fillRect/>
          </a:stretch>
        </p:blipFill>
        <p:spPr>
          <a:xfrm>
            <a:off x="5791200" y="2286000"/>
            <a:ext cx="2590800" cy="2590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0256124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normAutofit fontScale="90000"/>
          </a:bodyPr>
          <a:lstStyle/>
          <a:p>
            <a:r>
              <a:rPr lang="en-US"/>
              <a:t>Classic Data to Knowledge Hierarchy</a:t>
            </a:r>
          </a:p>
        </p:txBody>
      </p:sp>
      <p:sp>
        <p:nvSpPr>
          <p:cNvPr id="13315" name="Text Box 3"/>
          <p:cNvSpPr txBox="1">
            <a:spLocks noChangeArrowheads="1"/>
          </p:cNvSpPr>
          <p:nvPr/>
        </p:nvSpPr>
        <p:spPr bwMode="auto">
          <a:xfrm>
            <a:off x="1219200" y="2667000"/>
            <a:ext cx="6781800" cy="2774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3200" b="1">
                <a:latin typeface="Arial" pitchFamily="34" charset="0"/>
              </a:rPr>
              <a:t>Wisdom</a:t>
            </a:r>
          </a:p>
          <a:p>
            <a:pPr>
              <a:spcBef>
                <a:spcPct val="50000"/>
              </a:spcBef>
            </a:pPr>
            <a:r>
              <a:rPr lang="en-US" sz="3200" b="1">
                <a:latin typeface="Arial" pitchFamily="34" charset="0"/>
              </a:rPr>
              <a:t>  Knowledge</a:t>
            </a:r>
          </a:p>
          <a:p>
            <a:pPr>
              <a:spcBef>
                <a:spcPct val="50000"/>
              </a:spcBef>
            </a:pPr>
            <a:r>
              <a:rPr lang="en-US" sz="3200" b="1">
                <a:latin typeface="Arial" pitchFamily="34" charset="0"/>
              </a:rPr>
              <a:t>    Information</a:t>
            </a:r>
          </a:p>
          <a:p>
            <a:pPr>
              <a:spcBef>
                <a:spcPct val="50000"/>
              </a:spcBef>
            </a:pPr>
            <a:r>
              <a:rPr lang="en-US" sz="3200" b="1">
                <a:latin typeface="Arial" pitchFamily="34" charset="0"/>
              </a:rPr>
              <a:t>      Data</a:t>
            </a:r>
          </a:p>
        </p:txBody>
      </p:sp>
      <p:pic>
        <p:nvPicPr>
          <p:cNvPr id="2051" name="Picture 3" descr="C:\Program Files\Microsoft Office\MEDIA\CAGCAT10\j0299125.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H="1">
            <a:off x="5992812" y="2147132"/>
            <a:ext cx="2465387" cy="32948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90114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762000" y="0"/>
            <a:ext cx="7772400" cy="1736725"/>
          </a:xfrm>
        </p:spPr>
        <p:txBody>
          <a:bodyPr>
            <a:normAutofit fontScale="90000"/>
          </a:bodyPr>
          <a:lstStyle/>
          <a:p>
            <a:r>
              <a:rPr lang="en-US" b="1">
                <a:latin typeface="Arial" pitchFamily="34" charset="0"/>
              </a:rPr>
              <a:t>From Facts to Wisdom</a:t>
            </a:r>
            <a:br>
              <a:rPr lang="en-US" b="1">
                <a:latin typeface="Arial" pitchFamily="34" charset="0"/>
              </a:rPr>
            </a:br>
            <a:r>
              <a:rPr lang="en-US" sz="3200" b="1">
                <a:latin typeface="Arial" pitchFamily="34" charset="0"/>
              </a:rPr>
              <a:t>(Haeckel &amp; Nolan, 1993)</a:t>
            </a:r>
            <a:br>
              <a:rPr lang="en-US" sz="3200" b="1">
                <a:latin typeface="Arial" pitchFamily="34" charset="0"/>
              </a:rPr>
            </a:br>
            <a:r>
              <a:rPr lang="en-US" sz="3200" b="1">
                <a:latin typeface="Arial" pitchFamily="34" charset="0"/>
              </a:rPr>
              <a:t>one example of the hierarchy</a:t>
            </a:r>
            <a:endParaRPr lang="en-US" b="1">
              <a:latin typeface="Arial" pitchFamily="34" charset="0"/>
            </a:endParaRPr>
          </a:p>
        </p:txBody>
      </p:sp>
      <p:graphicFrame>
        <p:nvGraphicFramePr>
          <p:cNvPr id="15363" name="Object 3"/>
          <p:cNvGraphicFramePr>
            <a:graphicFrameLocks noChangeAspect="1"/>
          </p:cNvGraphicFramePr>
          <p:nvPr/>
        </p:nvGraphicFramePr>
        <p:xfrm>
          <a:off x="990600" y="1905000"/>
          <a:ext cx="6781800" cy="4953000"/>
        </p:xfrm>
        <a:graphic>
          <a:graphicData uri="http://schemas.openxmlformats.org/presentationml/2006/ole">
            <mc:AlternateContent xmlns:mc="http://schemas.openxmlformats.org/markup-compatibility/2006">
              <mc:Choice xmlns:v="urn:schemas-microsoft-com:vml" Requires="v">
                <p:oleObj spid="_x0000_s1027" name="Slide" r:id="rId3" imgW="4548526" imgH="3407297" progId="PowerPoint.Slide.8">
                  <p:embed/>
                </p:oleObj>
              </mc:Choice>
              <mc:Fallback>
                <p:oleObj name="Slide" r:id="rId3" imgW="4548526" imgH="3407297" progId="PowerPoint.Slide.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00" y="1905000"/>
                        <a:ext cx="6781800" cy="495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5294474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a:t>Knowledge Management Models</a:t>
            </a:r>
          </a:p>
        </p:txBody>
      </p:sp>
      <p:sp>
        <p:nvSpPr>
          <p:cNvPr id="20483" name="Rectangle 3"/>
          <p:cNvSpPr>
            <a:spLocks noGrp="1" noChangeArrowheads="1"/>
          </p:cNvSpPr>
          <p:nvPr>
            <p:ph type="body" idx="1"/>
          </p:nvPr>
        </p:nvSpPr>
        <p:spPr/>
        <p:txBody>
          <a:bodyPr/>
          <a:lstStyle/>
          <a:p>
            <a:endParaRPr lang="en-US" sz="4000" dirty="0" smtClean="0"/>
          </a:p>
          <a:p>
            <a:r>
              <a:rPr lang="en-US" sz="4000" dirty="0" err="1" smtClean="0"/>
              <a:t>Documentalist</a:t>
            </a:r>
            <a:endParaRPr lang="en-US" sz="4000" dirty="0"/>
          </a:p>
          <a:p>
            <a:r>
              <a:rPr lang="en-US" sz="4000" dirty="0" smtClean="0"/>
              <a:t>Technologist</a:t>
            </a:r>
            <a:endParaRPr lang="en-US" sz="4000" dirty="0"/>
          </a:p>
          <a:p>
            <a:r>
              <a:rPr lang="en-US" sz="4000" dirty="0" smtClean="0"/>
              <a:t>Learner </a:t>
            </a:r>
            <a:r>
              <a:rPr lang="en-US" sz="4000" dirty="0"/>
              <a:t>&amp; Communicator</a:t>
            </a:r>
          </a:p>
          <a:p>
            <a:endParaRPr lang="en-US" sz="4000" dirty="0"/>
          </a:p>
        </p:txBody>
      </p:sp>
    </p:spTree>
    <p:extLst>
      <p:ext uri="{BB962C8B-B14F-4D97-AF65-F5344CB8AC3E}">
        <p14:creationId xmlns:p14="http://schemas.microsoft.com/office/powerpoint/2010/main" val="10145338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0" y="130175"/>
            <a:ext cx="9144000" cy="2101850"/>
          </a:xfrm>
        </p:spPr>
        <p:txBody>
          <a:bodyPr/>
          <a:lstStyle/>
          <a:p>
            <a:r>
              <a:rPr lang="en-US"/>
              <a:t>History of Information Professionals as Knowledge Managers</a:t>
            </a:r>
          </a:p>
        </p:txBody>
      </p:sp>
      <p:sp>
        <p:nvSpPr>
          <p:cNvPr id="16387" name="Rectangle 3"/>
          <p:cNvSpPr>
            <a:spLocks noGrp="1" noChangeArrowheads="1"/>
          </p:cNvSpPr>
          <p:nvPr>
            <p:ph type="body" idx="1"/>
          </p:nvPr>
        </p:nvSpPr>
        <p:spPr>
          <a:xfrm>
            <a:off x="685800" y="3124200"/>
            <a:ext cx="7772400" cy="4114800"/>
          </a:xfrm>
        </p:spPr>
        <p:txBody>
          <a:bodyPr/>
          <a:lstStyle/>
          <a:p>
            <a:r>
              <a:rPr lang="en-US" b="1">
                <a:cs typeface="Times New Roman" pitchFamily="18" charset="0"/>
              </a:rPr>
              <a:t>Knowledge management is a new business strategy, but its techniques can be traced to the work of documentalists in the early part of the twentieth century.</a:t>
            </a:r>
            <a:r>
              <a:rPr lang="en-US"/>
              <a:t> </a:t>
            </a:r>
          </a:p>
        </p:txBody>
      </p:sp>
    </p:spTree>
    <p:extLst>
      <p:ext uri="{BB962C8B-B14F-4D97-AF65-F5344CB8AC3E}">
        <p14:creationId xmlns:p14="http://schemas.microsoft.com/office/powerpoint/2010/main" val="18854326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0" y="465138"/>
            <a:ext cx="9144000" cy="1431925"/>
          </a:xfrm>
        </p:spPr>
        <p:txBody>
          <a:bodyPr>
            <a:normAutofit fontScale="90000"/>
          </a:bodyPr>
          <a:lstStyle/>
          <a:p>
            <a:r>
              <a:rPr lang="en-US"/>
              <a:t>Documentalists as Knowledge Managers</a:t>
            </a:r>
          </a:p>
        </p:txBody>
      </p:sp>
      <p:sp>
        <p:nvSpPr>
          <p:cNvPr id="21507" name="Rectangle 3"/>
          <p:cNvSpPr>
            <a:spLocks noGrp="1" noChangeArrowheads="1"/>
          </p:cNvSpPr>
          <p:nvPr>
            <p:ph type="body" idx="1"/>
          </p:nvPr>
        </p:nvSpPr>
        <p:spPr>
          <a:xfrm>
            <a:off x="685800" y="3124200"/>
            <a:ext cx="7772400" cy="4114800"/>
          </a:xfrm>
        </p:spPr>
        <p:txBody>
          <a:bodyPr/>
          <a:lstStyle/>
          <a:p>
            <a:r>
              <a:rPr lang="en-US" b="1" dirty="0">
                <a:cs typeface="Times New Roman" pitchFamily="18" charset="0"/>
              </a:rPr>
              <a:t>In Europe and America in the first part of the twentieth century, </a:t>
            </a:r>
            <a:r>
              <a:rPr lang="en-US" b="1" dirty="0" err="1">
                <a:solidFill>
                  <a:schemeClr val="accent1"/>
                </a:solidFill>
                <a:cs typeface="Times New Roman" pitchFamily="18" charset="0"/>
              </a:rPr>
              <a:t>documentalists</a:t>
            </a:r>
            <a:r>
              <a:rPr lang="en-US" b="1" dirty="0">
                <a:cs typeface="Times New Roman" pitchFamily="18" charset="0"/>
              </a:rPr>
              <a:t> had grand visions of collecting, codifying and organizing the world’s knowledge for the purpose of world peace.</a:t>
            </a:r>
            <a:endParaRPr lang="en-US" dirty="0"/>
          </a:p>
        </p:txBody>
      </p:sp>
    </p:spTree>
    <p:extLst>
      <p:ext uri="{BB962C8B-B14F-4D97-AF65-F5344CB8AC3E}">
        <p14:creationId xmlns:p14="http://schemas.microsoft.com/office/powerpoint/2010/main" val="35693822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0" y="465138"/>
            <a:ext cx="9144000" cy="1431925"/>
          </a:xfrm>
        </p:spPr>
        <p:txBody>
          <a:bodyPr>
            <a:normAutofit fontScale="90000"/>
          </a:bodyPr>
          <a:lstStyle/>
          <a:p>
            <a:r>
              <a:rPr lang="en-US"/>
              <a:t>Information Professionals as Knowledge Managers</a:t>
            </a:r>
          </a:p>
        </p:txBody>
      </p:sp>
      <p:sp>
        <p:nvSpPr>
          <p:cNvPr id="18435" name="Rectangle 3"/>
          <p:cNvSpPr>
            <a:spLocks noGrp="1" noChangeArrowheads="1"/>
          </p:cNvSpPr>
          <p:nvPr>
            <p:ph type="body" idx="1"/>
          </p:nvPr>
        </p:nvSpPr>
        <p:spPr>
          <a:xfrm>
            <a:off x="304800" y="2209800"/>
            <a:ext cx="8534400" cy="4267200"/>
          </a:xfrm>
        </p:spPr>
        <p:txBody>
          <a:bodyPr/>
          <a:lstStyle/>
          <a:p>
            <a:pPr>
              <a:lnSpc>
                <a:spcPct val="90000"/>
              </a:lnSpc>
            </a:pPr>
            <a:r>
              <a:rPr lang="en-US" sz="2800"/>
              <a:t>The documentalists were the original multimedia professionals.</a:t>
            </a:r>
          </a:p>
          <a:p>
            <a:pPr>
              <a:lnSpc>
                <a:spcPct val="90000"/>
              </a:lnSpc>
            </a:pPr>
            <a:r>
              <a:rPr lang="en-US" sz="2800">
                <a:solidFill>
                  <a:schemeClr val="accent1"/>
                </a:solidFill>
              </a:rPr>
              <a:t>Paul Otlet</a:t>
            </a:r>
            <a:r>
              <a:rPr lang="en-US" sz="2800"/>
              <a:t> – began the International Federation for Documentation. He wanted libraries to stop being depositories and to become more dynamic in information transfer.</a:t>
            </a:r>
          </a:p>
          <a:p>
            <a:pPr>
              <a:lnSpc>
                <a:spcPct val="90000"/>
              </a:lnSpc>
            </a:pPr>
            <a:r>
              <a:rPr lang="en-US" sz="2800"/>
              <a:t>Under the leadership of Otlet the Europeans not only collected and codified documents, they developed networks and worked to exchange knowledge among people.</a:t>
            </a:r>
          </a:p>
        </p:txBody>
      </p:sp>
    </p:spTree>
    <p:extLst>
      <p:ext uri="{BB962C8B-B14F-4D97-AF65-F5344CB8AC3E}">
        <p14:creationId xmlns:p14="http://schemas.microsoft.com/office/powerpoint/2010/main" val="15081443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normAutofit fontScale="90000"/>
          </a:bodyPr>
          <a:lstStyle/>
          <a:p>
            <a:r>
              <a:rPr lang="en-US"/>
              <a:t>Documentalists and Special Librarians</a:t>
            </a:r>
          </a:p>
        </p:txBody>
      </p:sp>
      <p:sp>
        <p:nvSpPr>
          <p:cNvPr id="22531" name="Rectangle 3"/>
          <p:cNvSpPr>
            <a:spLocks noGrp="1" noChangeArrowheads="1"/>
          </p:cNvSpPr>
          <p:nvPr>
            <p:ph type="body" idx="1"/>
          </p:nvPr>
        </p:nvSpPr>
        <p:spPr>
          <a:xfrm>
            <a:off x="533400" y="2286000"/>
            <a:ext cx="7772400" cy="4114800"/>
          </a:xfrm>
        </p:spPr>
        <p:txBody>
          <a:bodyPr/>
          <a:lstStyle/>
          <a:p>
            <a:r>
              <a:rPr lang="en-US">
                <a:solidFill>
                  <a:schemeClr val="accent1"/>
                </a:solidFill>
              </a:rPr>
              <a:t>Suzanne Briet</a:t>
            </a:r>
            <a:r>
              <a:rPr lang="en-US"/>
              <a:t>, sometimes called “Madame Documentation” drew the comparison between American special librarians and European documentalists after a visit to America in 1954. </a:t>
            </a:r>
          </a:p>
        </p:txBody>
      </p:sp>
    </p:spTree>
    <p:extLst>
      <p:ext uri="{BB962C8B-B14F-4D97-AF65-F5344CB8AC3E}">
        <p14:creationId xmlns:p14="http://schemas.microsoft.com/office/powerpoint/2010/main" val="24541271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0" y="228600"/>
            <a:ext cx="9144000" cy="762000"/>
          </a:xfrm>
        </p:spPr>
        <p:txBody>
          <a:bodyPr/>
          <a:lstStyle/>
          <a:p>
            <a:r>
              <a:rPr lang="en-US"/>
              <a:t>Briet &amp; the Documentalists</a:t>
            </a:r>
          </a:p>
        </p:txBody>
      </p:sp>
      <p:sp>
        <p:nvSpPr>
          <p:cNvPr id="23555" name="Rectangle 3"/>
          <p:cNvSpPr>
            <a:spLocks noGrp="1" noChangeArrowheads="1"/>
          </p:cNvSpPr>
          <p:nvPr>
            <p:ph type="body" idx="1"/>
          </p:nvPr>
        </p:nvSpPr>
        <p:spPr>
          <a:xfrm>
            <a:off x="533400" y="1219200"/>
            <a:ext cx="7772400" cy="4114800"/>
          </a:xfrm>
        </p:spPr>
        <p:txBody>
          <a:bodyPr>
            <a:normAutofit fontScale="92500" lnSpcReduction="10000"/>
          </a:bodyPr>
          <a:lstStyle/>
          <a:p>
            <a:pPr>
              <a:lnSpc>
                <a:spcPct val="90000"/>
              </a:lnSpc>
            </a:pPr>
            <a:r>
              <a:rPr lang="en-US" sz="2800"/>
              <a:t>“In </a:t>
            </a:r>
            <a:r>
              <a:rPr lang="en-US" sz="2800" i="1"/>
              <a:t>Qu'est-ce que la documentation?</a:t>
            </a:r>
            <a:r>
              <a:rPr lang="en-US" sz="2800"/>
              <a:t> Briet brilliantly defined documents in terms of indexical signs. In this, she was adopting an</a:t>
            </a:r>
          </a:p>
          <a:p>
            <a:pPr>
              <a:lnSpc>
                <a:spcPct val="90000"/>
              </a:lnSpc>
              <a:buFontTx/>
              <a:buNone/>
            </a:pPr>
            <a:r>
              <a:rPr lang="en-US" sz="2800"/>
              <a:t>	argument that previous documentalists of her time had suggested and which was present in the cultural air, as she states, through</a:t>
            </a:r>
          </a:p>
          <a:p>
            <a:pPr>
              <a:lnSpc>
                <a:spcPct val="90000"/>
              </a:lnSpc>
              <a:buFontTx/>
              <a:buNone/>
            </a:pPr>
            <a:r>
              <a:rPr lang="en-US" sz="2800"/>
              <a:t>	‘linguists and philosophers,’ surely in the form of structural linguistics and semiotics.”</a:t>
            </a:r>
          </a:p>
          <a:p>
            <a:pPr>
              <a:lnSpc>
                <a:spcPct val="90000"/>
              </a:lnSpc>
              <a:buFontTx/>
              <a:buNone/>
            </a:pPr>
            <a:r>
              <a:rPr lang="en-US" sz="2800"/>
              <a:t>	</a:t>
            </a:r>
          </a:p>
          <a:p>
            <a:pPr>
              <a:lnSpc>
                <a:spcPct val="90000"/>
              </a:lnSpc>
              <a:buFontTx/>
              <a:buNone/>
            </a:pPr>
            <a:r>
              <a:rPr lang="en-US" sz="2800"/>
              <a:t>	</a:t>
            </a:r>
            <a:r>
              <a:rPr lang="en-US" sz="2400"/>
              <a:t>Professor Ron Day in the Preface to Qu’est-ce que la documentation? </a:t>
            </a:r>
            <a:r>
              <a:rPr lang="en-US" sz="2400">
                <a:hlinkClick r:id="rId2"/>
              </a:rPr>
              <a:t>http://www.lisp.wayne.edu/~ai2398/briet.htm</a:t>
            </a:r>
            <a:endParaRPr lang="en-US" sz="2400"/>
          </a:p>
        </p:txBody>
      </p:sp>
    </p:spTree>
    <p:extLst>
      <p:ext uri="{BB962C8B-B14F-4D97-AF65-F5344CB8AC3E}">
        <p14:creationId xmlns:p14="http://schemas.microsoft.com/office/powerpoint/2010/main" val="19605354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685800" y="800100"/>
            <a:ext cx="7772400" cy="762000"/>
          </a:xfrm>
        </p:spPr>
        <p:txBody>
          <a:bodyPr/>
          <a:lstStyle/>
          <a:p>
            <a:r>
              <a:rPr lang="en-US"/>
              <a:t>Caution</a:t>
            </a:r>
          </a:p>
        </p:txBody>
      </p:sp>
      <p:sp>
        <p:nvSpPr>
          <p:cNvPr id="27651" name="Rectangle 3"/>
          <p:cNvSpPr>
            <a:spLocks noGrp="1" noChangeArrowheads="1"/>
          </p:cNvSpPr>
          <p:nvPr>
            <p:ph type="body" idx="1"/>
          </p:nvPr>
        </p:nvSpPr>
        <p:spPr>
          <a:xfrm>
            <a:off x="457200" y="2713037"/>
            <a:ext cx="8229600" cy="4525963"/>
          </a:xfrm>
        </p:spPr>
        <p:txBody>
          <a:bodyPr/>
          <a:lstStyle/>
          <a:p>
            <a:r>
              <a:rPr lang="en-US" sz="4000" b="1" dirty="0"/>
              <a:t>It would be a mistake, though, to define </a:t>
            </a:r>
            <a:r>
              <a:rPr lang="en-US" sz="4000" b="1" dirty="0">
                <a:solidFill>
                  <a:schemeClr val="accent1"/>
                </a:solidFill>
              </a:rPr>
              <a:t>Knowledge Management</a:t>
            </a:r>
            <a:r>
              <a:rPr lang="en-US" sz="4000" b="1" dirty="0"/>
              <a:t> as solely the domain of documents and </a:t>
            </a:r>
            <a:r>
              <a:rPr lang="en-US" sz="4000" b="1" dirty="0" err="1"/>
              <a:t>documentalists</a:t>
            </a:r>
            <a:r>
              <a:rPr lang="en-US" sz="4000" b="1" dirty="0"/>
              <a:t>.</a:t>
            </a:r>
          </a:p>
        </p:txBody>
      </p:sp>
      <p:pic>
        <p:nvPicPr>
          <p:cNvPr id="27652" name="Picture 4" descr="C:\My Documents\My Pictures\e-book.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05600" y="228600"/>
            <a:ext cx="1920875" cy="1920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77186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title"/>
          </p:nvPr>
        </p:nvSpPr>
        <p:spPr/>
        <p:txBody>
          <a:bodyPr/>
          <a:lstStyle/>
          <a:p>
            <a:r>
              <a:rPr lang="en-US" sz="3200" b="0"/>
              <a:t>E-Learning</a:t>
            </a:r>
          </a:p>
        </p:txBody>
      </p:sp>
      <p:sp>
        <p:nvSpPr>
          <p:cNvPr id="141315" name="Rectangle 3"/>
          <p:cNvSpPr>
            <a:spLocks noGrp="1" noChangeArrowheads="1"/>
          </p:cNvSpPr>
          <p:nvPr>
            <p:ph idx="1"/>
          </p:nvPr>
        </p:nvSpPr>
        <p:spPr/>
        <p:txBody>
          <a:bodyPr/>
          <a:lstStyle/>
          <a:p>
            <a:pPr marL="609600" indent="-609600"/>
            <a:r>
              <a:rPr lang="en-US"/>
              <a:t>The Basics of E-Learning</a:t>
            </a:r>
          </a:p>
          <a:p>
            <a:pPr marL="609600" indent="-609600">
              <a:buFontTx/>
              <a:buNone/>
            </a:pPr>
            <a:endParaRPr lang="en-US"/>
          </a:p>
          <a:p>
            <a:pPr marL="990600" lvl="1" indent="-533400">
              <a:buFontTx/>
              <a:buNone/>
            </a:pPr>
            <a:r>
              <a:rPr lang="en-US" b="1"/>
              <a:t>	e-learning</a:t>
            </a:r>
          </a:p>
          <a:p>
            <a:pPr marL="990600" lvl="1" indent="-533400">
              <a:buFontTx/>
              <a:buNone/>
            </a:pPr>
            <a:r>
              <a:rPr lang="en-US"/>
              <a:t>	The online delivery of information for purposes of education, training, or knowledge management</a:t>
            </a:r>
            <a:endParaRPr lang="en-US" sz="2800"/>
          </a:p>
        </p:txBody>
      </p:sp>
      <p:sp>
        <p:nvSpPr>
          <p:cNvPr id="6" name="Slide Number Placeholder 5"/>
          <p:cNvSpPr>
            <a:spLocks noGrp="1"/>
          </p:cNvSpPr>
          <p:nvPr>
            <p:ph type="sldNum" sz="quarter" idx="12"/>
          </p:nvPr>
        </p:nvSpPr>
        <p:spPr/>
        <p:txBody>
          <a:bodyPr/>
          <a:lstStyle/>
          <a:p>
            <a:fld id="{B7CCC4F7-47B9-4ECC-8963-BFBD776ED904}" type="slidenum">
              <a:rPr lang="en-US"/>
              <a:pPr/>
              <a:t>2</a:t>
            </a:fld>
            <a:endParaRPr lang="en-US"/>
          </a:p>
        </p:txBody>
      </p:sp>
    </p:spTree>
    <p:extLst>
      <p:ext uri="{BB962C8B-B14F-4D97-AF65-F5344CB8AC3E}">
        <p14:creationId xmlns:p14="http://schemas.microsoft.com/office/powerpoint/2010/main" val="420423032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1026"/>
          <p:cNvSpPr>
            <a:spLocks noGrp="1" noChangeArrowheads="1"/>
          </p:cNvSpPr>
          <p:nvPr>
            <p:ph type="title"/>
          </p:nvPr>
        </p:nvSpPr>
        <p:spPr/>
        <p:txBody>
          <a:bodyPr>
            <a:normAutofit fontScale="90000"/>
          </a:bodyPr>
          <a:lstStyle/>
          <a:p>
            <a:r>
              <a:rPr lang="en-US">
                <a:solidFill>
                  <a:srgbClr val="FF6600"/>
                </a:solidFill>
              </a:rPr>
              <a:t>Contentnets </a:t>
            </a:r>
            <a:br>
              <a:rPr lang="en-US">
                <a:solidFill>
                  <a:srgbClr val="FF6600"/>
                </a:solidFill>
              </a:rPr>
            </a:br>
            <a:r>
              <a:rPr lang="en-US"/>
              <a:t>have a role to play in KM</a:t>
            </a:r>
          </a:p>
        </p:txBody>
      </p:sp>
      <p:sp>
        <p:nvSpPr>
          <p:cNvPr id="30723" name="Rectangle 1027"/>
          <p:cNvSpPr>
            <a:spLocks noGrp="1" noChangeArrowheads="1"/>
          </p:cNvSpPr>
          <p:nvPr>
            <p:ph type="body" idx="1"/>
          </p:nvPr>
        </p:nvSpPr>
        <p:spPr>
          <a:xfrm>
            <a:off x="533400" y="2286000"/>
            <a:ext cx="7772400" cy="4114800"/>
          </a:xfrm>
        </p:spPr>
        <p:txBody>
          <a:bodyPr/>
          <a:lstStyle/>
          <a:p>
            <a:r>
              <a:rPr lang="en-US" dirty="0"/>
              <a:t>As </a:t>
            </a:r>
            <a:r>
              <a:rPr lang="en-US" dirty="0">
                <a:solidFill>
                  <a:schemeClr val="accent1"/>
                </a:solidFill>
              </a:rPr>
              <a:t>knowledge repositories</a:t>
            </a:r>
            <a:r>
              <a:rPr lang="en-US" dirty="0"/>
              <a:t> for tacit knowledge that has been made explicit</a:t>
            </a:r>
          </a:p>
          <a:p>
            <a:r>
              <a:rPr lang="en-US" dirty="0"/>
              <a:t>For </a:t>
            </a:r>
            <a:r>
              <a:rPr lang="en-US" dirty="0">
                <a:solidFill>
                  <a:schemeClr val="accent1"/>
                </a:solidFill>
              </a:rPr>
              <a:t>best practices</a:t>
            </a:r>
            <a:r>
              <a:rPr lang="en-US" dirty="0"/>
              <a:t> databases</a:t>
            </a:r>
          </a:p>
          <a:p>
            <a:r>
              <a:rPr lang="en-US" dirty="0"/>
              <a:t>For expert “</a:t>
            </a:r>
            <a:r>
              <a:rPr lang="en-US" dirty="0">
                <a:solidFill>
                  <a:schemeClr val="tx2"/>
                </a:solidFill>
              </a:rPr>
              <a:t>yellow pages</a:t>
            </a:r>
            <a:r>
              <a:rPr lang="en-US" dirty="0"/>
              <a:t>”</a:t>
            </a:r>
          </a:p>
          <a:p>
            <a:r>
              <a:rPr lang="en-US" dirty="0">
                <a:solidFill>
                  <a:schemeClr val="accent1"/>
                </a:solidFill>
              </a:rPr>
              <a:t>Online learning</a:t>
            </a:r>
            <a:r>
              <a:rPr lang="en-US" dirty="0"/>
              <a:t> and knowledge sharing</a:t>
            </a:r>
          </a:p>
          <a:p>
            <a:r>
              <a:rPr lang="en-US" dirty="0"/>
              <a:t>Knowledge sharing </a:t>
            </a:r>
            <a:r>
              <a:rPr lang="en-US" dirty="0">
                <a:solidFill>
                  <a:schemeClr val="accent1"/>
                </a:solidFill>
              </a:rPr>
              <a:t>“boards”</a:t>
            </a:r>
          </a:p>
        </p:txBody>
      </p:sp>
    </p:spTree>
    <p:extLst>
      <p:ext uri="{BB962C8B-B14F-4D97-AF65-F5344CB8AC3E}">
        <p14:creationId xmlns:p14="http://schemas.microsoft.com/office/powerpoint/2010/main" val="19795499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685800" y="130175"/>
            <a:ext cx="7772400" cy="2101850"/>
          </a:xfrm>
        </p:spPr>
        <p:txBody>
          <a:bodyPr>
            <a:normAutofit fontScale="90000"/>
          </a:bodyPr>
          <a:lstStyle/>
          <a:p>
            <a:r>
              <a:rPr lang="en-US" dirty="0" err="1">
                <a:solidFill>
                  <a:srgbClr val="FF6600"/>
                </a:solidFill>
              </a:rPr>
              <a:t>Peoplenets</a:t>
            </a:r>
            <a:r>
              <a:rPr lang="en-US" dirty="0">
                <a:solidFill>
                  <a:srgbClr val="FF6600"/>
                </a:solidFill>
              </a:rPr>
              <a:t> &amp;</a:t>
            </a:r>
            <a:br>
              <a:rPr lang="en-US" dirty="0">
                <a:solidFill>
                  <a:srgbClr val="FF6600"/>
                </a:solidFill>
              </a:rPr>
            </a:br>
            <a:r>
              <a:rPr lang="en-US" dirty="0" err="1">
                <a:solidFill>
                  <a:srgbClr val="FF6600"/>
                </a:solidFill>
              </a:rPr>
              <a:t>Processnets</a:t>
            </a:r>
            <a:r>
              <a:rPr lang="en-US" dirty="0">
                <a:solidFill>
                  <a:srgbClr val="FF6600"/>
                </a:solidFill>
              </a:rPr>
              <a:t> </a:t>
            </a:r>
            <a:br>
              <a:rPr lang="en-US" dirty="0">
                <a:solidFill>
                  <a:srgbClr val="FF6600"/>
                </a:solidFill>
              </a:rPr>
            </a:br>
            <a:r>
              <a:rPr lang="en-US" dirty="0"/>
              <a:t>have a role to play in KM</a:t>
            </a:r>
          </a:p>
        </p:txBody>
      </p:sp>
      <p:sp>
        <p:nvSpPr>
          <p:cNvPr id="31747" name="Rectangle 3"/>
          <p:cNvSpPr>
            <a:spLocks noGrp="1" noChangeArrowheads="1"/>
          </p:cNvSpPr>
          <p:nvPr>
            <p:ph type="body" idx="1"/>
          </p:nvPr>
        </p:nvSpPr>
        <p:spPr>
          <a:xfrm>
            <a:off x="457200" y="2286000"/>
            <a:ext cx="7772400" cy="4114800"/>
          </a:xfrm>
        </p:spPr>
        <p:txBody>
          <a:bodyPr/>
          <a:lstStyle/>
          <a:p>
            <a:pPr>
              <a:lnSpc>
                <a:spcPct val="90000"/>
              </a:lnSpc>
            </a:pPr>
            <a:r>
              <a:rPr lang="en-US" dirty="0"/>
              <a:t>For group learning applications</a:t>
            </a:r>
          </a:p>
          <a:p>
            <a:pPr>
              <a:lnSpc>
                <a:spcPct val="90000"/>
              </a:lnSpc>
            </a:pPr>
            <a:r>
              <a:rPr lang="en-US" dirty="0"/>
              <a:t>To connect individuals with each other for mentoring and knowledge sharing</a:t>
            </a:r>
          </a:p>
          <a:p>
            <a:pPr>
              <a:lnSpc>
                <a:spcPct val="90000"/>
              </a:lnSpc>
            </a:pPr>
            <a:r>
              <a:rPr lang="en-US" dirty="0"/>
              <a:t>For decision support &amp; decision making</a:t>
            </a:r>
          </a:p>
          <a:p>
            <a:pPr>
              <a:lnSpc>
                <a:spcPct val="90000"/>
              </a:lnSpc>
            </a:pPr>
            <a:r>
              <a:rPr lang="en-US" dirty="0"/>
              <a:t>To sense, share, and respond to the “signals” coming from the environment</a:t>
            </a:r>
          </a:p>
          <a:p>
            <a:pPr>
              <a:lnSpc>
                <a:spcPct val="90000"/>
              </a:lnSpc>
            </a:pPr>
            <a:r>
              <a:rPr lang="en-US" dirty="0"/>
              <a:t>To capture ideas and turn them into action</a:t>
            </a:r>
          </a:p>
          <a:p>
            <a:pPr>
              <a:lnSpc>
                <a:spcPct val="90000"/>
              </a:lnSpc>
            </a:pPr>
            <a:endParaRPr lang="en-US" dirty="0"/>
          </a:p>
        </p:txBody>
      </p:sp>
    </p:spTree>
    <p:extLst>
      <p:ext uri="{BB962C8B-B14F-4D97-AF65-F5344CB8AC3E}">
        <p14:creationId xmlns:p14="http://schemas.microsoft.com/office/powerpoint/2010/main" val="16362671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a:xfrm>
            <a:off x="762000" y="990600"/>
            <a:ext cx="7772400" cy="762000"/>
          </a:xfrm>
        </p:spPr>
        <p:txBody>
          <a:bodyPr/>
          <a:lstStyle/>
          <a:p>
            <a:r>
              <a:rPr lang="en-US"/>
              <a:t>Caution</a:t>
            </a:r>
          </a:p>
        </p:txBody>
      </p:sp>
      <p:sp>
        <p:nvSpPr>
          <p:cNvPr id="1027" name="Rectangle 3"/>
          <p:cNvSpPr>
            <a:spLocks noGrp="1" noChangeArrowheads="1"/>
          </p:cNvSpPr>
          <p:nvPr>
            <p:ph type="body" idx="1"/>
          </p:nvPr>
        </p:nvSpPr>
        <p:spPr>
          <a:xfrm>
            <a:off x="609600" y="2743200"/>
            <a:ext cx="7772400" cy="4114800"/>
          </a:xfrm>
        </p:spPr>
        <p:txBody>
          <a:bodyPr/>
          <a:lstStyle/>
          <a:p>
            <a:r>
              <a:rPr lang="en-US" sz="4000" b="1"/>
              <a:t>It would be a mistake, though, to define </a:t>
            </a:r>
            <a:r>
              <a:rPr lang="en-US" sz="4000" b="1">
                <a:solidFill>
                  <a:schemeClr val="accent1"/>
                </a:solidFill>
              </a:rPr>
              <a:t>Knowledge Management</a:t>
            </a:r>
            <a:r>
              <a:rPr lang="en-US" sz="4000" b="1"/>
              <a:t> as solely the KM technology infrastructure.</a:t>
            </a:r>
          </a:p>
        </p:txBody>
      </p:sp>
    </p:spTree>
    <p:extLst>
      <p:ext uri="{BB962C8B-B14F-4D97-AF65-F5344CB8AC3E}">
        <p14:creationId xmlns:p14="http://schemas.microsoft.com/office/powerpoint/2010/main" val="20753817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685800" y="130175"/>
            <a:ext cx="7772400" cy="2101850"/>
          </a:xfrm>
        </p:spPr>
        <p:txBody>
          <a:bodyPr>
            <a:normAutofit fontScale="90000"/>
          </a:bodyPr>
          <a:lstStyle/>
          <a:p>
            <a:r>
              <a:rPr lang="en-US"/>
              <a:t>The Challenges of Electronic Collaboration in Knowledge Sharing</a:t>
            </a:r>
          </a:p>
        </p:txBody>
      </p:sp>
      <p:sp>
        <p:nvSpPr>
          <p:cNvPr id="36867" name="Rectangle 3"/>
          <p:cNvSpPr>
            <a:spLocks noGrp="1" noChangeArrowheads="1"/>
          </p:cNvSpPr>
          <p:nvPr>
            <p:ph type="body" idx="1"/>
          </p:nvPr>
        </p:nvSpPr>
        <p:spPr/>
        <p:txBody>
          <a:bodyPr/>
          <a:lstStyle/>
          <a:p>
            <a:endParaRPr lang="en-US" sz="2800"/>
          </a:p>
          <a:p>
            <a:r>
              <a:rPr lang="en-US" sz="2800"/>
              <a:t>“Focusing exclusively on the technical issues of electronic collaboration is a sure way to a very expensive failure.”</a:t>
            </a:r>
          </a:p>
          <a:p>
            <a:r>
              <a:rPr lang="en-US" sz="2800"/>
              <a:t>“A focus on the people issues dramatically increases the potential for success.” </a:t>
            </a:r>
          </a:p>
          <a:p>
            <a:endParaRPr lang="en-US" sz="2800"/>
          </a:p>
          <a:p>
            <a:pPr>
              <a:buFontTx/>
              <a:buNone/>
            </a:pPr>
            <a:r>
              <a:rPr lang="en-US" sz="2000"/>
              <a:t>	</a:t>
            </a:r>
            <a:r>
              <a:rPr lang="en-US" sz="2000" b="1"/>
              <a:t>David Coleman, IBM Manager, San Francisco in </a:t>
            </a:r>
            <a:r>
              <a:rPr lang="en-US" sz="2000" b="1" i="1"/>
              <a:t>Knowledge Management, a Real Business Guide, </a:t>
            </a:r>
            <a:r>
              <a:rPr lang="en-US" sz="2000" b="1"/>
              <a:t>London</a:t>
            </a:r>
            <a:r>
              <a:rPr lang="en-US" sz="2000" b="1" i="1"/>
              <a:t>:</a:t>
            </a:r>
            <a:r>
              <a:rPr lang="en-US" sz="2000" b="1"/>
              <a:t>IBM, nd.</a:t>
            </a:r>
          </a:p>
        </p:txBody>
      </p:sp>
    </p:spTree>
    <p:extLst>
      <p:ext uri="{BB962C8B-B14F-4D97-AF65-F5344CB8AC3E}">
        <p14:creationId xmlns:p14="http://schemas.microsoft.com/office/powerpoint/2010/main" val="27524879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0" y="228600"/>
            <a:ext cx="9144000" cy="1311275"/>
          </a:xfrm>
        </p:spPr>
        <p:txBody>
          <a:bodyPr/>
          <a:lstStyle/>
          <a:p>
            <a:r>
              <a:rPr lang="en-US" sz="4000"/>
              <a:t>The Learning and Communication Process Model</a:t>
            </a:r>
          </a:p>
        </p:txBody>
      </p:sp>
      <p:sp>
        <p:nvSpPr>
          <p:cNvPr id="32771" name="Rectangle 3"/>
          <p:cNvSpPr>
            <a:spLocks noGrp="1" noChangeArrowheads="1"/>
          </p:cNvSpPr>
          <p:nvPr>
            <p:ph type="body" sz="half" idx="1"/>
          </p:nvPr>
        </p:nvSpPr>
        <p:spPr>
          <a:xfrm>
            <a:off x="228600" y="1600200"/>
            <a:ext cx="4648200" cy="5029200"/>
          </a:xfrm>
        </p:spPr>
        <p:txBody>
          <a:bodyPr/>
          <a:lstStyle/>
          <a:p>
            <a:r>
              <a:rPr lang="en-US" sz="2800">
                <a:solidFill>
                  <a:srgbClr val="FF6600"/>
                </a:solidFill>
              </a:rPr>
              <a:t>Innovation</a:t>
            </a:r>
            <a:r>
              <a:rPr lang="en-US" sz="2800"/>
              <a:t> is a way of life</a:t>
            </a:r>
          </a:p>
          <a:p>
            <a:r>
              <a:rPr lang="en-US" sz="2800">
                <a:solidFill>
                  <a:srgbClr val="FF6600"/>
                </a:solidFill>
              </a:rPr>
              <a:t>Flexibility</a:t>
            </a:r>
            <a:r>
              <a:rPr lang="en-US" sz="2800"/>
              <a:t> and the </a:t>
            </a:r>
            <a:r>
              <a:rPr lang="en-US" sz="2800">
                <a:solidFill>
                  <a:srgbClr val="FF6600"/>
                </a:solidFill>
              </a:rPr>
              <a:t>ability to act quickly</a:t>
            </a:r>
            <a:r>
              <a:rPr lang="en-US" sz="2800"/>
              <a:t> is necessary in a changing environment</a:t>
            </a:r>
          </a:p>
          <a:p>
            <a:r>
              <a:rPr lang="en-US" sz="2800"/>
              <a:t>New projects can benefit from </a:t>
            </a:r>
            <a:r>
              <a:rPr lang="en-US" sz="2800">
                <a:solidFill>
                  <a:srgbClr val="FF6600"/>
                </a:solidFill>
              </a:rPr>
              <a:t>alliances</a:t>
            </a:r>
            <a:r>
              <a:rPr lang="en-US" sz="2800"/>
              <a:t> and </a:t>
            </a:r>
            <a:r>
              <a:rPr lang="en-US" sz="2800">
                <a:solidFill>
                  <a:srgbClr val="FF6600"/>
                </a:solidFill>
              </a:rPr>
              <a:t>learning from in-house experts and creative thinkers.</a:t>
            </a:r>
          </a:p>
        </p:txBody>
      </p:sp>
      <p:pic>
        <p:nvPicPr>
          <p:cNvPr id="32774" name="Picture 6" descr="C:\My Documents\My Pictures\people.gif"/>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t="17999" b="18001"/>
          <a:stretch>
            <a:fillRect/>
          </a:stretch>
        </p:blipFill>
        <p:spPr>
          <a:xfrm>
            <a:off x="5105400" y="2362200"/>
            <a:ext cx="3810000" cy="2743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2845579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762000" y="228600"/>
            <a:ext cx="7772400" cy="1431925"/>
          </a:xfrm>
        </p:spPr>
        <p:txBody>
          <a:bodyPr>
            <a:normAutofit fontScale="90000"/>
          </a:bodyPr>
          <a:lstStyle/>
          <a:p>
            <a:r>
              <a:rPr lang="en-US"/>
              <a:t>KM: Learning and Communication Process</a:t>
            </a:r>
          </a:p>
        </p:txBody>
      </p:sp>
      <p:sp>
        <p:nvSpPr>
          <p:cNvPr id="33795" name="Rectangle 3"/>
          <p:cNvSpPr>
            <a:spLocks noGrp="1" noChangeArrowheads="1"/>
          </p:cNvSpPr>
          <p:nvPr>
            <p:ph type="body" idx="1"/>
          </p:nvPr>
        </p:nvSpPr>
        <p:spPr>
          <a:xfrm>
            <a:off x="457200" y="1752600"/>
            <a:ext cx="8458200" cy="4572000"/>
          </a:xfrm>
        </p:spPr>
        <p:txBody>
          <a:bodyPr/>
          <a:lstStyle/>
          <a:p>
            <a:pPr>
              <a:lnSpc>
                <a:spcPct val="90000"/>
              </a:lnSpc>
            </a:pPr>
            <a:r>
              <a:rPr lang="en-US" b="1">
                <a:cs typeface="Times New Roman" pitchFamily="18" charset="0"/>
              </a:rPr>
              <a:t>In simple language KM is an effort to capture not only </a:t>
            </a:r>
            <a:r>
              <a:rPr lang="en-US" b="1">
                <a:solidFill>
                  <a:schemeClr val="accent1"/>
                </a:solidFill>
                <a:cs typeface="Times New Roman" pitchFamily="18" charset="0"/>
              </a:rPr>
              <a:t>explicit factual information</a:t>
            </a:r>
            <a:r>
              <a:rPr lang="en-US" b="1">
                <a:cs typeface="Times New Roman" pitchFamily="18" charset="0"/>
              </a:rPr>
              <a:t> but also the </a:t>
            </a:r>
            <a:r>
              <a:rPr lang="en-US" b="1">
                <a:solidFill>
                  <a:schemeClr val="accent1"/>
                </a:solidFill>
                <a:cs typeface="Times New Roman" pitchFamily="18" charset="0"/>
              </a:rPr>
              <a:t>tacit information</a:t>
            </a:r>
            <a:r>
              <a:rPr lang="en-US" b="1">
                <a:cs typeface="Times New Roman" pitchFamily="18" charset="0"/>
              </a:rPr>
              <a:t> and </a:t>
            </a:r>
            <a:r>
              <a:rPr lang="en-US" b="1">
                <a:solidFill>
                  <a:schemeClr val="accent1"/>
                </a:solidFill>
                <a:cs typeface="Times New Roman" pitchFamily="18" charset="0"/>
              </a:rPr>
              <a:t>knowledge</a:t>
            </a:r>
            <a:r>
              <a:rPr lang="en-US" b="1">
                <a:cs typeface="Times New Roman" pitchFamily="18" charset="0"/>
              </a:rPr>
              <a:t> that exists in an organization, usually based on the </a:t>
            </a:r>
            <a:r>
              <a:rPr lang="en-US" b="1">
                <a:solidFill>
                  <a:schemeClr val="accent1"/>
                </a:solidFill>
                <a:cs typeface="Times New Roman" pitchFamily="18" charset="0"/>
              </a:rPr>
              <a:t>experience and learning of individual employees</a:t>
            </a:r>
            <a:r>
              <a:rPr lang="en-US" b="1">
                <a:cs typeface="Times New Roman" pitchFamily="18" charset="0"/>
              </a:rPr>
              <a:t>, in order to advance the organization's mission. The eventual goal is to </a:t>
            </a:r>
            <a:r>
              <a:rPr lang="en-US" b="1">
                <a:solidFill>
                  <a:schemeClr val="accent1"/>
                </a:solidFill>
                <a:cs typeface="Times New Roman" pitchFamily="18" charset="0"/>
              </a:rPr>
              <a:t>share knowledge</a:t>
            </a:r>
            <a:r>
              <a:rPr lang="en-US" b="1">
                <a:cs typeface="Times New Roman" pitchFamily="18" charset="0"/>
              </a:rPr>
              <a:t> among members of the organization.</a:t>
            </a:r>
          </a:p>
          <a:p>
            <a:pPr>
              <a:lnSpc>
                <a:spcPct val="90000"/>
              </a:lnSpc>
            </a:pPr>
            <a:endParaRPr lang="en-US" b="1"/>
          </a:p>
        </p:txBody>
      </p:sp>
    </p:spTree>
    <p:extLst>
      <p:ext uri="{BB962C8B-B14F-4D97-AF65-F5344CB8AC3E}">
        <p14:creationId xmlns:p14="http://schemas.microsoft.com/office/powerpoint/2010/main" val="163364011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3795">
                                            <p:txEl>
                                              <p:pRg st="0" end="0"/>
                                            </p:txEl>
                                          </p:spTgt>
                                        </p:tgtEl>
                                        <p:attrNameLst>
                                          <p:attrName>style.visibility</p:attrName>
                                        </p:attrNameLst>
                                      </p:cBhvr>
                                      <p:to>
                                        <p:strVal val="visible"/>
                                      </p:to>
                                    </p:set>
                                    <p:animEffect transition="in" filter="dissolve">
                                      <p:cBhvr>
                                        <p:cTn id="7" dur="500"/>
                                        <p:tgtEl>
                                          <p:spTgt spid="33795">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build="p"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45" name="Oval 21"/>
          <p:cNvSpPr>
            <a:spLocks noChangeArrowheads="1"/>
          </p:cNvSpPr>
          <p:nvPr/>
        </p:nvSpPr>
        <p:spPr bwMode="auto">
          <a:xfrm>
            <a:off x="3276600" y="2514600"/>
            <a:ext cx="2743200" cy="1447800"/>
          </a:xfrm>
          <a:prstGeom prst="ellipse">
            <a:avLst/>
          </a:prstGeom>
          <a:gradFill rotWithShape="0">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26" name="Rectangle 2"/>
          <p:cNvSpPr>
            <a:spLocks noChangeArrowheads="1"/>
          </p:cNvSpPr>
          <p:nvPr/>
        </p:nvSpPr>
        <p:spPr bwMode="auto">
          <a:xfrm>
            <a:off x="0" y="1752600"/>
            <a:ext cx="2819400" cy="3124200"/>
          </a:xfrm>
          <a:prstGeom prst="rect">
            <a:avLst/>
          </a:prstGeom>
          <a:gradFill rotWithShape="0">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28" name="Rectangle 4"/>
          <p:cNvSpPr>
            <a:spLocks noChangeArrowheads="1"/>
          </p:cNvSpPr>
          <p:nvPr/>
        </p:nvSpPr>
        <p:spPr bwMode="auto">
          <a:xfrm>
            <a:off x="6400800" y="1676400"/>
            <a:ext cx="2743200" cy="3200400"/>
          </a:xfrm>
          <a:prstGeom prst="rect">
            <a:avLst/>
          </a:prstGeom>
          <a:gradFill rotWithShape="0">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29" name="Rectangle 5"/>
          <p:cNvSpPr>
            <a:spLocks noChangeArrowheads="1"/>
          </p:cNvSpPr>
          <p:nvPr/>
        </p:nvSpPr>
        <p:spPr bwMode="auto">
          <a:xfrm>
            <a:off x="3200400" y="4114800"/>
            <a:ext cx="2971800" cy="2743200"/>
          </a:xfrm>
          <a:prstGeom prst="rect">
            <a:avLst/>
          </a:prstGeom>
          <a:gradFill rotWithShape="0">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30" name="AutoShape 6"/>
          <p:cNvSpPr>
            <a:spLocks noChangeArrowheads="1"/>
          </p:cNvSpPr>
          <p:nvPr/>
        </p:nvSpPr>
        <p:spPr bwMode="auto">
          <a:xfrm rot="7749525">
            <a:off x="6196013" y="4471987"/>
            <a:ext cx="1981200" cy="1724025"/>
          </a:xfrm>
          <a:custGeom>
            <a:avLst/>
            <a:gdLst>
              <a:gd name="G0" fmla="+- -326696 0 0"/>
              <a:gd name="G1" fmla="+- -9301343 0 0"/>
              <a:gd name="G2" fmla="+- -326696 0 -9301343"/>
              <a:gd name="G3" fmla="+- 10800 0 0"/>
              <a:gd name="G4" fmla="+- 0 0 -326696"/>
              <a:gd name="T0" fmla="*/ 360 256 1"/>
              <a:gd name="T1" fmla="*/ 0 256 1"/>
              <a:gd name="G5" fmla="+- G2 T0 T1"/>
              <a:gd name="G6" fmla="?: G2 G2 G5"/>
              <a:gd name="G7" fmla="+- 0 0 G6"/>
              <a:gd name="G8" fmla="+- 7652 0 0"/>
              <a:gd name="G9" fmla="+- 0 0 -9301343"/>
              <a:gd name="G10" fmla="+- 7652 0 2700"/>
              <a:gd name="G11" fmla="cos G10 -326696"/>
              <a:gd name="G12" fmla="sin G10 -326696"/>
              <a:gd name="G13" fmla="cos 13500 -326696"/>
              <a:gd name="G14" fmla="sin 13500 -326696"/>
              <a:gd name="G15" fmla="+- G11 10800 0"/>
              <a:gd name="G16" fmla="+- G12 10800 0"/>
              <a:gd name="G17" fmla="+- G13 10800 0"/>
              <a:gd name="G18" fmla="+- G14 10800 0"/>
              <a:gd name="G19" fmla="*/ 7652 1 2"/>
              <a:gd name="G20" fmla="+- G19 5400 0"/>
              <a:gd name="G21" fmla="cos G20 -326696"/>
              <a:gd name="G22" fmla="sin G20 -326696"/>
              <a:gd name="G23" fmla="+- G21 10800 0"/>
              <a:gd name="G24" fmla="+- G12 G23 G22"/>
              <a:gd name="G25" fmla="+- G22 G23 G11"/>
              <a:gd name="G26" fmla="cos 10800 -326696"/>
              <a:gd name="G27" fmla="sin 10800 -326696"/>
              <a:gd name="G28" fmla="cos 7652 -326696"/>
              <a:gd name="G29" fmla="sin 7652 -326696"/>
              <a:gd name="G30" fmla="+- G26 10800 0"/>
              <a:gd name="G31" fmla="+- G27 10800 0"/>
              <a:gd name="G32" fmla="+- G28 10800 0"/>
              <a:gd name="G33" fmla="+- G29 10800 0"/>
              <a:gd name="G34" fmla="+- G19 5400 0"/>
              <a:gd name="G35" fmla="cos G34 -9301343"/>
              <a:gd name="G36" fmla="sin G34 -9301343"/>
              <a:gd name="G37" fmla="+/ -9301343 -326696 2"/>
              <a:gd name="T2" fmla="*/ 180 256 1"/>
              <a:gd name="T3" fmla="*/ 0 256 1"/>
              <a:gd name="G38" fmla="+- G37 T2 T3"/>
              <a:gd name="G39" fmla="?: G2 G37 G38"/>
              <a:gd name="G40" fmla="cos 10800 G39"/>
              <a:gd name="G41" fmla="sin 10800 G39"/>
              <a:gd name="G42" fmla="cos 7652 G39"/>
              <a:gd name="G43" fmla="sin 7652 G39"/>
              <a:gd name="G44" fmla="+- G40 10800 0"/>
              <a:gd name="G45" fmla="+- G41 10800 0"/>
              <a:gd name="G46" fmla="+- G42 10800 0"/>
              <a:gd name="G47" fmla="+- G43 10800 0"/>
              <a:gd name="G48" fmla="+- G35 10800 0"/>
              <a:gd name="G49" fmla="+- G36 10800 0"/>
              <a:gd name="T4" fmla="*/ 13875 w 21600"/>
              <a:gd name="T5" fmla="*/ 447 h 21600"/>
              <a:gd name="T6" fmla="*/ 3537 w 21600"/>
              <a:gd name="T7" fmla="*/ 5110 h 21600"/>
              <a:gd name="T8" fmla="*/ 12978 w 21600"/>
              <a:gd name="T9" fmla="*/ 3464 h 21600"/>
              <a:gd name="T10" fmla="*/ 24248 w 21600"/>
              <a:gd name="T11" fmla="*/ 9626 h 21600"/>
              <a:gd name="T12" fmla="*/ 20362 w 21600"/>
              <a:gd name="T13" fmla="*/ 14256 h 21600"/>
              <a:gd name="T14" fmla="*/ 15733 w 21600"/>
              <a:gd name="T15" fmla="*/ 10369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423" y="10135"/>
                </a:moveTo>
                <a:cubicBezTo>
                  <a:pt x="18078" y="6181"/>
                  <a:pt x="14768" y="3148"/>
                  <a:pt x="10800" y="3148"/>
                </a:cubicBezTo>
                <a:cubicBezTo>
                  <a:pt x="8447" y="3147"/>
                  <a:pt x="6226" y="4229"/>
                  <a:pt x="4776" y="6081"/>
                </a:cubicBezTo>
                <a:lnTo>
                  <a:pt x="2297" y="4140"/>
                </a:lnTo>
                <a:cubicBezTo>
                  <a:pt x="4345" y="1526"/>
                  <a:pt x="7480" y="-1"/>
                  <a:pt x="10800" y="0"/>
                </a:cubicBezTo>
                <a:cubicBezTo>
                  <a:pt x="16400" y="0"/>
                  <a:pt x="21072" y="4281"/>
                  <a:pt x="21559" y="9861"/>
                </a:cubicBezTo>
                <a:lnTo>
                  <a:pt x="24248" y="9626"/>
                </a:lnTo>
                <a:lnTo>
                  <a:pt x="20362" y="14256"/>
                </a:lnTo>
                <a:lnTo>
                  <a:pt x="15733" y="10369"/>
                </a:lnTo>
                <a:lnTo>
                  <a:pt x="18423" y="10135"/>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31" name="AutoShape 7"/>
          <p:cNvSpPr>
            <a:spLocks noChangeArrowheads="1"/>
          </p:cNvSpPr>
          <p:nvPr/>
        </p:nvSpPr>
        <p:spPr bwMode="auto">
          <a:xfrm rot="11777742">
            <a:off x="1219200" y="4572000"/>
            <a:ext cx="2171700" cy="1524000"/>
          </a:xfrm>
          <a:custGeom>
            <a:avLst/>
            <a:gdLst>
              <a:gd name="G0" fmla="+- -1275991 0 0"/>
              <a:gd name="G1" fmla="+- -9217763 0 0"/>
              <a:gd name="G2" fmla="+- -1275991 0 -9217763"/>
              <a:gd name="G3" fmla="+- 10800 0 0"/>
              <a:gd name="G4" fmla="+- 0 0 -1275991"/>
              <a:gd name="T0" fmla="*/ 360 256 1"/>
              <a:gd name="T1" fmla="*/ 0 256 1"/>
              <a:gd name="G5" fmla="+- G2 T0 T1"/>
              <a:gd name="G6" fmla="?: G2 G2 G5"/>
              <a:gd name="G7" fmla="+- 0 0 G6"/>
              <a:gd name="G8" fmla="+- 7089 0 0"/>
              <a:gd name="G9" fmla="+- 0 0 -9217763"/>
              <a:gd name="G10" fmla="+- 7089 0 2700"/>
              <a:gd name="G11" fmla="cos G10 -1275991"/>
              <a:gd name="G12" fmla="sin G10 -1275991"/>
              <a:gd name="G13" fmla="cos 13500 -1275991"/>
              <a:gd name="G14" fmla="sin 13500 -1275991"/>
              <a:gd name="G15" fmla="+- G11 10800 0"/>
              <a:gd name="G16" fmla="+- G12 10800 0"/>
              <a:gd name="G17" fmla="+- G13 10800 0"/>
              <a:gd name="G18" fmla="+- G14 10800 0"/>
              <a:gd name="G19" fmla="*/ 7089 1 2"/>
              <a:gd name="G20" fmla="+- G19 5400 0"/>
              <a:gd name="G21" fmla="cos G20 -1275991"/>
              <a:gd name="G22" fmla="sin G20 -1275991"/>
              <a:gd name="G23" fmla="+- G21 10800 0"/>
              <a:gd name="G24" fmla="+- G12 G23 G22"/>
              <a:gd name="G25" fmla="+- G22 G23 G11"/>
              <a:gd name="G26" fmla="cos 10800 -1275991"/>
              <a:gd name="G27" fmla="sin 10800 -1275991"/>
              <a:gd name="G28" fmla="cos 7089 -1275991"/>
              <a:gd name="G29" fmla="sin 7089 -1275991"/>
              <a:gd name="G30" fmla="+- G26 10800 0"/>
              <a:gd name="G31" fmla="+- G27 10800 0"/>
              <a:gd name="G32" fmla="+- G28 10800 0"/>
              <a:gd name="G33" fmla="+- G29 10800 0"/>
              <a:gd name="G34" fmla="+- G19 5400 0"/>
              <a:gd name="G35" fmla="cos G34 -9217763"/>
              <a:gd name="G36" fmla="sin G34 -9217763"/>
              <a:gd name="G37" fmla="+/ -9217763 -1275991 2"/>
              <a:gd name="T2" fmla="*/ 180 256 1"/>
              <a:gd name="T3" fmla="*/ 0 256 1"/>
              <a:gd name="G38" fmla="+- G37 T2 T3"/>
              <a:gd name="G39" fmla="?: G2 G37 G38"/>
              <a:gd name="G40" fmla="cos 10800 G39"/>
              <a:gd name="G41" fmla="sin 10800 G39"/>
              <a:gd name="G42" fmla="cos 7089 G39"/>
              <a:gd name="G43" fmla="sin 7089 G39"/>
              <a:gd name="G44" fmla="+- G40 10800 0"/>
              <a:gd name="G45" fmla="+- G41 10800 0"/>
              <a:gd name="G46" fmla="+- G42 10800 0"/>
              <a:gd name="G47" fmla="+- G43 10800 0"/>
              <a:gd name="G48" fmla="+- G35 10800 0"/>
              <a:gd name="G49" fmla="+- G36 10800 0"/>
              <a:gd name="T4" fmla="*/ 12664 w 21600"/>
              <a:gd name="T5" fmla="*/ 162 h 21600"/>
              <a:gd name="T6" fmla="*/ 3882 w 21600"/>
              <a:gd name="T7" fmla="*/ 5128 h 21600"/>
              <a:gd name="T8" fmla="*/ 12023 w 21600"/>
              <a:gd name="T9" fmla="*/ 3817 h 21600"/>
              <a:gd name="T10" fmla="*/ 23528 w 21600"/>
              <a:gd name="T11" fmla="*/ 6300 h 21600"/>
              <a:gd name="T12" fmla="*/ 20752 w 21600"/>
              <a:gd name="T13" fmla="*/ 12113 h 21600"/>
              <a:gd name="T14" fmla="*/ 14938 w 21600"/>
              <a:gd name="T15" fmla="*/ 9337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7483" y="8437"/>
                </a:moveTo>
                <a:cubicBezTo>
                  <a:pt x="16482" y="5604"/>
                  <a:pt x="13804" y="3711"/>
                  <a:pt x="10800" y="3711"/>
                </a:cubicBezTo>
                <a:cubicBezTo>
                  <a:pt x="8676" y="3710"/>
                  <a:pt x="6664" y="4663"/>
                  <a:pt x="5318" y="6305"/>
                </a:cubicBezTo>
                <a:lnTo>
                  <a:pt x="2448" y="3952"/>
                </a:lnTo>
                <a:cubicBezTo>
                  <a:pt x="4499" y="1450"/>
                  <a:pt x="7564" y="-1"/>
                  <a:pt x="10800" y="0"/>
                </a:cubicBezTo>
                <a:cubicBezTo>
                  <a:pt x="15376" y="0"/>
                  <a:pt x="19456" y="2884"/>
                  <a:pt x="20982" y="7200"/>
                </a:cubicBezTo>
                <a:lnTo>
                  <a:pt x="23528" y="6300"/>
                </a:lnTo>
                <a:lnTo>
                  <a:pt x="20752" y="12113"/>
                </a:lnTo>
                <a:lnTo>
                  <a:pt x="14938" y="9337"/>
                </a:lnTo>
                <a:lnTo>
                  <a:pt x="17483" y="8437"/>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32" name="AutoShape 8"/>
          <p:cNvSpPr>
            <a:spLocks noChangeArrowheads="1"/>
          </p:cNvSpPr>
          <p:nvPr/>
        </p:nvSpPr>
        <p:spPr bwMode="auto">
          <a:xfrm rot="18590658">
            <a:off x="914400" y="584200"/>
            <a:ext cx="2171700" cy="1447800"/>
          </a:xfrm>
          <a:custGeom>
            <a:avLst/>
            <a:gdLst>
              <a:gd name="G0" fmla="+- -1275991 0 0"/>
              <a:gd name="G1" fmla="+- -9217763 0 0"/>
              <a:gd name="G2" fmla="+- -1275991 0 -9217763"/>
              <a:gd name="G3" fmla="+- 10800 0 0"/>
              <a:gd name="G4" fmla="+- 0 0 -1275991"/>
              <a:gd name="T0" fmla="*/ 360 256 1"/>
              <a:gd name="T1" fmla="*/ 0 256 1"/>
              <a:gd name="G5" fmla="+- G2 T0 T1"/>
              <a:gd name="G6" fmla="?: G2 G2 G5"/>
              <a:gd name="G7" fmla="+- 0 0 G6"/>
              <a:gd name="G8" fmla="+- 7089 0 0"/>
              <a:gd name="G9" fmla="+- 0 0 -9217763"/>
              <a:gd name="G10" fmla="+- 7089 0 2700"/>
              <a:gd name="G11" fmla="cos G10 -1275991"/>
              <a:gd name="G12" fmla="sin G10 -1275991"/>
              <a:gd name="G13" fmla="cos 13500 -1275991"/>
              <a:gd name="G14" fmla="sin 13500 -1275991"/>
              <a:gd name="G15" fmla="+- G11 10800 0"/>
              <a:gd name="G16" fmla="+- G12 10800 0"/>
              <a:gd name="G17" fmla="+- G13 10800 0"/>
              <a:gd name="G18" fmla="+- G14 10800 0"/>
              <a:gd name="G19" fmla="*/ 7089 1 2"/>
              <a:gd name="G20" fmla="+- G19 5400 0"/>
              <a:gd name="G21" fmla="cos G20 -1275991"/>
              <a:gd name="G22" fmla="sin G20 -1275991"/>
              <a:gd name="G23" fmla="+- G21 10800 0"/>
              <a:gd name="G24" fmla="+- G12 G23 G22"/>
              <a:gd name="G25" fmla="+- G22 G23 G11"/>
              <a:gd name="G26" fmla="cos 10800 -1275991"/>
              <a:gd name="G27" fmla="sin 10800 -1275991"/>
              <a:gd name="G28" fmla="cos 7089 -1275991"/>
              <a:gd name="G29" fmla="sin 7089 -1275991"/>
              <a:gd name="G30" fmla="+- G26 10800 0"/>
              <a:gd name="G31" fmla="+- G27 10800 0"/>
              <a:gd name="G32" fmla="+- G28 10800 0"/>
              <a:gd name="G33" fmla="+- G29 10800 0"/>
              <a:gd name="G34" fmla="+- G19 5400 0"/>
              <a:gd name="G35" fmla="cos G34 -9217763"/>
              <a:gd name="G36" fmla="sin G34 -9217763"/>
              <a:gd name="G37" fmla="+/ -9217763 -1275991 2"/>
              <a:gd name="T2" fmla="*/ 180 256 1"/>
              <a:gd name="T3" fmla="*/ 0 256 1"/>
              <a:gd name="G38" fmla="+- G37 T2 T3"/>
              <a:gd name="G39" fmla="?: G2 G37 G38"/>
              <a:gd name="G40" fmla="cos 10800 G39"/>
              <a:gd name="G41" fmla="sin 10800 G39"/>
              <a:gd name="G42" fmla="cos 7089 G39"/>
              <a:gd name="G43" fmla="sin 7089 G39"/>
              <a:gd name="G44" fmla="+- G40 10800 0"/>
              <a:gd name="G45" fmla="+- G41 10800 0"/>
              <a:gd name="G46" fmla="+- G42 10800 0"/>
              <a:gd name="G47" fmla="+- G43 10800 0"/>
              <a:gd name="G48" fmla="+- G35 10800 0"/>
              <a:gd name="G49" fmla="+- G36 10800 0"/>
              <a:gd name="T4" fmla="*/ 12664 w 21600"/>
              <a:gd name="T5" fmla="*/ 162 h 21600"/>
              <a:gd name="T6" fmla="*/ 3882 w 21600"/>
              <a:gd name="T7" fmla="*/ 5128 h 21600"/>
              <a:gd name="T8" fmla="*/ 12023 w 21600"/>
              <a:gd name="T9" fmla="*/ 3817 h 21600"/>
              <a:gd name="T10" fmla="*/ 23528 w 21600"/>
              <a:gd name="T11" fmla="*/ 6300 h 21600"/>
              <a:gd name="T12" fmla="*/ 20752 w 21600"/>
              <a:gd name="T13" fmla="*/ 12113 h 21600"/>
              <a:gd name="T14" fmla="*/ 14938 w 21600"/>
              <a:gd name="T15" fmla="*/ 9337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7483" y="8437"/>
                </a:moveTo>
                <a:cubicBezTo>
                  <a:pt x="16482" y="5604"/>
                  <a:pt x="13804" y="3711"/>
                  <a:pt x="10800" y="3711"/>
                </a:cubicBezTo>
                <a:cubicBezTo>
                  <a:pt x="8676" y="3710"/>
                  <a:pt x="6664" y="4663"/>
                  <a:pt x="5318" y="6305"/>
                </a:cubicBezTo>
                <a:lnTo>
                  <a:pt x="2448" y="3952"/>
                </a:lnTo>
                <a:cubicBezTo>
                  <a:pt x="4499" y="1450"/>
                  <a:pt x="7564" y="-1"/>
                  <a:pt x="10800" y="0"/>
                </a:cubicBezTo>
                <a:cubicBezTo>
                  <a:pt x="15376" y="0"/>
                  <a:pt x="19456" y="2884"/>
                  <a:pt x="20982" y="7200"/>
                </a:cubicBezTo>
                <a:lnTo>
                  <a:pt x="23528" y="6300"/>
                </a:lnTo>
                <a:lnTo>
                  <a:pt x="20752" y="12113"/>
                </a:lnTo>
                <a:lnTo>
                  <a:pt x="14938" y="9337"/>
                </a:lnTo>
                <a:lnTo>
                  <a:pt x="17483" y="8437"/>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33" name="AutoShape 9"/>
          <p:cNvSpPr>
            <a:spLocks noChangeArrowheads="1"/>
          </p:cNvSpPr>
          <p:nvPr/>
        </p:nvSpPr>
        <p:spPr bwMode="auto">
          <a:xfrm rot="22794111">
            <a:off x="5684838" y="368300"/>
            <a:ext cx="2100262" cy="1439863"/>
          </a:xfrm>
          <a:custGeom>
            <a:avLst/>
            <a:gdLst>
              <a:gd name="G0" fmla="+- -1275991 0 0"/>
              <a:gd name="G1" fmla="+- -9217763 0 0"/>
              <a:gd name="G2" fmla="+- -1275991 0 -9217763"/>
              <a:gd name="G3" fmla="+- 10800 0 0"/>
              <a:gd name="G4" fmla="+- 0 0 -1275991"/>
              <a:gd name="T0" fmla="*/ 360 256 1"/>
              <a:gd name="T1" fmla="*/ 0 256 1"/>
              <a:gd name="G5" fmla="+- G2 T0 T1"/>
              <a:gd name="G6" fmla="?: G2 G2 G5"/>
              <a:gd name="G7" fmla="+- 0 0 G6"/>
              <a:gd name="G8" fmla="+- 7089 0 0"/>
              <a:gd name="G9" fmla="+- 0 0 -9217763"/>
              <a:gd name="G10" fmla="+- 7089 0 2700"/>
              <a:gd name="G11" fmla="cos G10 -1275991"/>
              <a:gd name="G12" fmla="sin G10 -1275991"/>
              <a:gd name="G13" fmla="cos 13500 -1275991"/>
              <a:gd name="G14" fmla="sin 13500 -1275991"/>
              <a:gd name="G15" fmla="+- G11 10800 0"/>
              <a:gd name="G16" fmla="+- G12 10800 0"/>
              <a:gd name="G17" fmla="+- G13 10800 0"/>
              <a:gd name="G18" fmla="+- G14 10800 0"/>
              <a:gd name="G19" fmla="*/ 7089 1 2"/>
              <a:gd name="G20" fmla="+- G19 5400 0"/>
              <a:gd name="G21" fmla="cos G20 -1275991"/>
              <a:gd name="G22" fmla="sin G20 -1275991"/>
              <a:gd name="G23" fmla="+- G21 10800 0"/>
              <a:gd name="G24" fmla="+- G12 G23 G22"/>
              <a:gd name="G25" fmla="+- G22 G23 G11"/>
              <a:gd name="G26" fmla="cos 10800 -1275991"/>
              <a:gd name="G27" fmla="sin 10800 -1275991"/>
              <a:gd name="G28" fmla="cos 7089 -1275991"/>
              <a:gd name="G29" fmla="sin 7089 -1275991"/>
              <a:gd name="G30" fmla="+- G26 10800 0"/>
              <a:gd name="G31" fmla="+- G27 10800 0"/>
              <a:gd name="G32" fmla="+- G28 10800 0"/>
              <a:gd name="G33" fmla="+- G29 10800 0"/>
              <a:gd name="G34" fmla="+- G19 5400 0"/>
              <a:gd name="G35" fmla="cos G34 -9217763"/>
              <a:gd name="G36" fmla="sin G34 -9217763"/>
              <a:gd name="G37" fmla="+/ -9217763 -1275991 2"/>
              <a:gd name="T2" fmla="*/ 180 256 1"/>
              <a:gd name="T3" fmla="*/ 0 256 1"/>
              <a:gd name="G38" fmla="+- G37 T2 T3"/>
              <a:gd name="G39" fmla="?: G2 G37 G38"/>
              <a:gd name="G40" fmla="cos 10800 G39"/>
              <a:gd name="G41" fmla="sin 10800 G39"/>
              <a:gd name="G42" fmla="cos 7089 G39"/>
              <a:gd name="G43" fmla="sin 7089 G39"/>
              <a:gd name="G44" fmla="+- G40 10800 0"/>
              <a:gd name="G45" fmla="+- G41 10800 0"/>
              <a:gd name="G46" fmla="+- G42 10800 0"/>
              <a:gd name="G47" fmla="+- G43 10800 0"/>
              <a:gd name="G48" fmla="+- G35 10800 0"/>
              <a:gd name="G49" fmla="+- G36 10800 0"/>
              <a:gd name="T4" fmla="*/ 12664 w 21600"/>
              <a:gd name="T5" fmla="*/ 162 h 21600"/>
              <a:gd name="T6" fmla="*/ 3882 w 21600"/>
              <a:gd name="T7" fmla="*/ 5128 h 21600"/>
              <a:gd name="T8" fmla="*/ 12023 w 21600"/>
              <a:gd name="T9" fmla="*/ 3817 h 21600"/>
              <a:gd name="T10" fmla="*/ 23528 w 21600"/>
              <a:gd name="T11" fmla="*/ 6300 h 21600"/>
              <a:gd name="T12" fmla="*/ 20752 w 21600"/>
              <a:gd name="T13" fmla="*/ 12113 h 21600"/>
              <a:gd name="T14" fmla="*/ 14938 w 21600"/>
              <a:gd name="T15" fmla="*/ 9337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7483" y="8437"/>
                </a:moveTo>
                <a:cubicBezTo>
                  <a:pt x="16482" y="5604"/>
                  <a:pt x="13804" y="3711"/>
                  <a:pt x="10800" y="3711"/>
                </a:cubicBezTo>
                <a:cubicBezTo>
                  <a:pt x="8676" y="3710"/>
                  <a:pt x="6664" y="4663"/>
                  <a:pt x="5318" y="6305"/>
                </a:cubicBezTo>
                <a:lnTo>
                  <a:pt x="2448" y="3952"/>
                </a:lnTo>
                <a:cubicBezTo>
                  <a:pt x="4499" y="1450"/>
                  <a:pt x="7564" y="-1"/>
                  <a:pt x="10800" y="0"/>
                </a:cubicBezTo>
                <a:cubicBezTo>
                  <a:pt x="15376" y="0"/>
                  <a:pt x="19456" y="2884"/>
                  <a:pt x="20982" y="7200"/>
                </a:cubicBezTo>
                <a:lnTo>
                  <a:pt x="23528" y="6300"/>
                </a:lnTo>
                <a:lnTo>
                  <a:pt x="20752" y="12113"/>
                </a:lnTo>
                <a:lnTo>
                  <a:pt x="14938" y="9337"/>
                </a:lnTo>
                <a:lnTo>
                  <a:pt x="17483" y="8437"/>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40" name="AutoShape 16"/>
          <p:cNvSpPr>
            <a:spLocks noChangeArrowheads="1"/>
          </p:cNvSpPr>
          <p:nvPr/>
        </p:nvSpPr>
        <p:spPr bwMode="auto">
          <a:xfrm rot="-5400000">
            <a:off x="3352800" y="457200"/>
            <a:ext cx="2514600" cy="2057400"/>
          </a:xfrm>
          <a:prstGeom prst="chevron">
            <a:avLst>
              <a:gd name="adj" fmla="val 30556"/>
            </a:avLst>
          </a:prstGeom>
          <a:gradFill rotWithShape="0">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41" name="Text Box 17"/>
          <p:cNvSpPr txBox="1">
            <a:spLocks noChangeArrowheads="1"/>
          </p:cNvSpPr>
          <p:nvPr/>
        </p:nvSpPr>
        <p:spPr bwMode="auto">
          <a:xfrm>
            <a:off x="3581400" y="914400"/>
            <a:ext cx="21336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b="1">
                <a:latin typeface="Arial" pitchFamily="34" charset="0"/>
              </a:rPr>
              <a:t>Value to Organization</a:t>
            </a:r>
          </a:p>
        </p:txBody>
      </p:sp>
      <p:sp>
        <p:nvSpPr>
          <p:cNvPr id="26642" name="Text Box 18"/>
          <p:cNvSpPr txBox="1">
            <a:spLocks noChangeArrowheads="1"/>
          </p:cNvSpPr>
          <p:nvPr/>
        </p:nvSpPr>
        <p:spPr bwMode="auto">
          <a:xfrm>
            <a:off x="3429000" y="2743200"/>
            <a:ext cx="2362200" cy="1004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b="1">
                <a:latin typeface="Arial" pitchFamily="34" charset="0"/>
              </a:rPr>
              <a:t>Organizational </a:t>
            </a:r>
          </a:p>
          <a:p>
            <a:pPr algn="ctr">
              <a:spcBef>
                <a:spcPct val="50000"/>
              </a:spcBef>
            </a:pPr>
            <a:r>
              <a:rPr lang="en-US" b="1">
                <a:latin typeface="Arial" pitchFamily="34" charset="0"/>
              </a:rPr>
              <a:t>Learning</a:t>
            </a:r>
          </a:p>
        </p:txBody>
      </p:sp>
      <p:sp>
        <p:nvSpPr>
          <p:cNvPr id="26643" name="Text Box 19"/>
          <p:cNvSpPr txBox="1">
            <a:spLocks noChangeArrowheads="1"/>
          </p:cNvSpPr>
          <p:nvPr/>
        </p:nvSpPr>
        <p:spPr bwMode="auto">
          <a:xfrm>
            <a:off x="6400800" y="1676400"/>
            <a:ext cx="2743200" cy="3176588"/>
          </a:xfrm>
          <a:prstGeom prst="rect">
            <a:avLst/>
          </a:prstGeom>
          <a:gradFill rotWithShape="0">
            <a:gsLst>
              <a:gs pos="0">
                <a:schemeClr val="accent1">
                  <a:gamma/>
                  <a:shade val="46275"/>
                  <a:invGamma/>
                </a:schemeClr>
              </a:gs>
              <a:gs pos="50000">
                <a:schemeClr val="accent1"/>
              </a:gs>
              <a:gs pos="100000">
                <a:schemeClr val="accent1">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2000" b="1">
                <a:latin typeface="Arial" pitchFamily="34" charset="0"/>
              </a:rPr>
              <a:t>Active Knowledge Transfer</a:t>
            </a:r>
          </a:p>
          <a:p>
            <a:pPr>
              <a:spcBef>
                <a:spcPct val="50000"/>
              </a:spcBef>
            </a:pPr>
            <a:r>
              <a:rPr lang="en-US" sz="1800" b="1">
                <a:latin typeface="Arial" pitchFamily="34" charset="0"/>
              </a:rPr>
              <a:t>Expert Knowledge Base</a:t>
            </a:r>
          </a:p>
          <a:p>
            <a:pPr>
              <a:spcBef>
                <a:spcPct val="50000"/>
              </a:spcBef>
            </a:pPr>
            <a:r>
              <a:rPr lang="en-US" sz="1800" b="1">
                <a:latin typeface="Arial" pitchFamily="34" charset="0"/>
              </a:rPr>
              <a:t>Contact Links</a:t>
            </a:r>
          </a:p>
          <a:p>
            <a:pPr>
              <a:spcBef>
                <a:spcPct val="50000"/>
              </a:spcBef>
            </a:pPr>
            <a:r>
              <a:rPr lang="en-US" sz="1800" b="1">
                <a:latin typeface="Arial" pitchFamily="34" charset="0"/>
              </a:rPr>
              <a:t>Expert Assistance as Needed</a:t>
            </a:r>
          </a:p>
          <a:p>
            <a:pPr>
              <a:spcBef>
                <a:spcPct val="50000"/>
              </a:spcBef>
            </a:pPr>
            <a:r>
              <a:rPr lang="en-US" sz="1800" b="1">
                <a:latin typeface="Arial" pitchFamily="34" charset="0"/>
              </a:rPr>
              <a:t>Communities of Practice Index</a:t>
            </a:r>
          </a:p>
        </p:txBody>
      </p:sp>
      <p:sp>
        <p:nvSpPr>
          <p:cNvPr id="26644" name="Text Box 20"/>
          <p:cNvSpPr txBox="1">
            <a:spLocks noChangeArrowheads="1"/>
          </p:cNvSpPr>
          <p:nvPr/>
        </p:nvSpPr>
        <p:spPr bwMode="auto">
          <a:xfrm>
            <a:off x="3276600" y="4038600"/>
            <a:ext cx="2819400" cy="3140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2000" b="1">
                <a:latin typeface="Arial" pitchFamily="34" charset="0"/>
              </a:rPr>
              <a:t>Decision Making Tools</a:t>
            </a:r>
          </a:p>
          <a:p>
            <a:pPr>
              <a:spcBef>
                <a:spcPct val="50000"/>
              </a:spcBef>
            </a:pPr>
            <a:r>
              <a:rPr lang="en-US" sz="2000" b="1">
                <a:latin typeface="Arial" pitchFamily="34" charset="0"/>
              </a:rPr>
              <a:t>Profiles for Customization</a:t>
            </a:r>
          </a:p>
          <a:p>
            <a:pPr>
              <a:spcBef>
                <a:spcPct val="50000"/>
              </a:spcBef>
            </a:pPr>
            <a:r>
              <a:rPr lang="en-US" sz="2000" b="1">
                <a:latin typeface="Arial" pitchFamily="34" charset="0"/>
              </a:rPr>
              <a:t>Pushed Reports &amp; News</a:t>
            </a:r>
          </a:p>
          <a:p>
            <a:pPr>
              <a:spcBef>
                <a:spcPct val="50000"/>
              </a:spcBef>
            </a:pPr>
            <a:r>
              <a:rPr lang="en-US" sz="2000" b="1">
                <a:latin typeface="Arial" pitchFamily="34" charset="0"/>
              </a:rPr>
              <a:t>Collaboration Tools</a:t>
            </a:r>
          </a:p>
          <a:p>
            <a:pPr>
              <a:spcBef>
                <a:spcPct val="50000"/>
              </a:spcBef>
            </a:pPr>
            <a:endParaRPr lang="en-US" sz="2000" b="1">
              <a:latin typeface="Arial" pitchFamily="34" charset="0"/>
            </a:endParaRPr>
          </a:p>
        </p:txBody>
      </p:sp>
      <p:sp>
        <p:nvSpPr>
          <p:cNvPr id="26646" name="Rectangle 22"/>
          <p:cNvSpPr>
            <a:spLocks noChangeArrowheads="1"/>
          </p:cNvSpPr>
          <p:nvPr/>
        </p:nvSpPr>
        <p:spPr bwMode="auto">
          <a:xfrm>
            <a:off x="4419600" y="3962400"/>
            <a:ext cx="457200" cy="152400"/>
          </a:xfrm>
          <a:prstGeom prst="rect">
            <a:avLst/>
          </a:prstGeom>
          <a:gradFill rotWithShape="0">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47" name="Text Box 23"/>
          <p:cNvSpPr txBox="1">
            <a:spLocks noChangeArrowheads="1"/>
          </p:cNvSpPr>
          <p:nvPr/>
        </p:nvSpPr>
        <p:spPr bwMode="auto">
          <a:xfrm>
            <a:off x="228600" y="1905000"/>
            <a:ext cx="2362200" cy="2917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000" b="1">
                <a:latin typeface="Arial" pitchFamily="34" charset="0"/>
              </a:rPr>
              <a:t>Repositories</a:t>
            </a:r>
          </a:p>
          <a:p>
            <a:pPr>
              <a:spcBef>
                <a:spcPct val="50000"/>
              </a:spcBef>
            </a:pPr>
            <a:endParaRPr lang="en-US" sz="2000" b="1">
              <a:latin typeface="Arial" pitchFamily="34" charset="0"/>
            </a:endParaRPr>
          </a:p>
          <a:p>
            <a:pPr>
              <a:spcBef>
                <a:spcPct val="50000"/>
              </a:spcBef>
            </a:pPr>
            <a:r>
              <a:rPr lang="en-US" sz="1800" b="1">
                <a:latin typeface="Arial" pitchFamily="34" charset="0"/>
              </a:rPr>
              <a:t>Best Practices</a:t>
            </a:r>
          </a:p>
          <a:p>
            <a:pPr>
              <a:spcBef>
                <a:spcPct val="50000"/>
              </a:spcBef>
            </a:pPr>
            <a:r>
              <a:rPr lang="en-US" sz="1800" b="1">
                <a:latin typeface="Arial" pitchFamily="34" charset="0"/>
              </a:rPr>
              <a:t>Reports</a:t>
            </a:r>
          </a:p>
          <a:p>
            <a:pPr>
              <a:spcBef>
                <a:spcPct val="50000"/>
              </a:spcBef>
            </a:pPr>
            <a:r>
              <a:rPr lang="en-US" sz="1800" b="1">
                <a:latin typeface="Arial" pitchFamily="34" charset="0"/>
              </a:rPr>
              <a:t>Documents</a:t>
            </a:r>
          </a:p>
          <a:p>
            <a:pPr>
              <a:spcBef>
                <a:spcPct val="50000"/>
              </a:spcBef>
            </a:pPr>
            <a:r>
              <a:rPr lang="en-US" sz="1800" b="1">
                <a:latin typeface="Arial" pitchFamily="34" charset="0"/>
              </a:rPr>
              <a:t>Presentation Slides</a:t>
            </a:r>
          </a:p>
          <a:p>
            <a:pPr>
              <a:spcBef>
                <a:spcPct val="50000"/>
              </a:spcBef>
            </a:pPr>
            <a:r>
              <a:rPr lang="en-US" sz="1800" b="1">
                <a:latin typeface="Arial" pitchFamily="34" charset="0"/>
              </a:rPr>
              <a:t>Tips</a:t>
            </a:r>
          </a:p>
        </p:txBody>
      </p:sp>
      <p:sp>
        <p:nvSpPr>
          <p:cNvPr id="26648" name="Rectangle 24"/>
          <p:cNvSpPr>
            <a:spLocks noChangeArrowheads="1"/>
          </p:cNvSpPr>
          <p:nvPr/>
        </p:nvSpPr>
        <p:spPr bwMode="auto">
          <a:xfrm>
            <a:off x="6019800" y="3124200"/>
            <a:ext cx="381000" cy="152400"/>
          </a:xfrm>
          <a:prstGeom prst="rect">
            <a:avLst/>
          </a:prstGeom>
          <a:gradFill rotWithShape="0">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49" name="Rectangle 25"/>
          <p:cNvSpPr>
            <a:spLocks noChangeArrowheads="1"/>
          </p:cNvSpPr>
          <p:nvPr/>
        </p:nvSpPr>
        <p:spPr bwMode="auto">
          <a:xfrm>
            <a:off x="2819400" y="3200400"/>
            <a:ext cx="457200" cy="152400"/>
          </a:xfrm>
          <a:prstGeom prst="rect">
            <a:avLst/>
          </a:prstGeom>
          <a:gradFill rotWithShape="0">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50" name="Text Box 26"/>
          <p:cNvSpPr txBox="1">
            <a:spLocks noChangeArrowheads="1"/>
          </p:cNvSpPr>
          <p:nvPr/>
        </p:nvSpPr>
        <p:spPr bwMode="auto">
          <a:xfrm rot="-2385583">
            <a:off x="361950" y="387350"/>
            <a:ext cx="16764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000" b="1">
                <a:latin typeface="Arial" pitchFamily="34" charset="0"/>
              </a:rPr>
              <a:t>Collection</a:t>
            </a:r>
          </a:p>
        </p:txBody>
      </p:sp>
      <p:sp>
        <p:nvSpPr>
          <p:cNvPr id="26651" name="Text Box 27"/>
          <p:cNvSpPr txBox="1">
            <a:spLocks noChangeArrowheads="1"/>
          </p:cNvSpPr>
          <p:nvPr/>
        </p:nvSpPr>
        <p:spPr bwMode="auto">
          <a:xfrm rot="2562979">
            <a:off x="7162800" y="762000"/>
            <a:ext cx="2286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000" b="1">
                <a:latin typeface="Arial" pitchFamily="34" charset="0"/>
              </a:rPr>
              <a:t>Navigation</a:t>
            </a:r>
          </a:p>
        </p:txBody>
      </p:sp>
      <p:sp>
        <p:nvSpPr>
          <p:cNvPr id="26652" name="Text Box 28"/>
          <p:cNvSpPr txBox="1">
            <a:spLocks noChangeArrowheads="1"/>
          </p:cNvSpPr>
          <p:nvPr/>
        </p:nvSpPr>
        <p:spPr bwMode="auto">
          <a:xfrm rot="-19756494">
            <a:off x="762000" y="6172200"/>
            <a:ext cx="1828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000" b="1">
                <a:latin typeface="Arial" pitchFamily="34" charset="0"/>
              </a:rPr>
              <a:t>Codification</a:t>
            </a:r>
          </a:p>
        </p:txBody>
      </p:sp>
      <p:sp>
        <p:nvSpPr>
          <p:cNvPr id="26653" name="Text Box 29"/>
          <p:cNvSpPr txBox="1">
            <a:spLocks noChangeArrowheads="1"/>
          </p:cNvSpPr>
          <p:nvPr/>
        </p:nvSpPr>
        <p:spPr bwMode="auto">
          <a:xfrm rot="-1893833">
            <a:off x="6858000" y="5638800"/>
            <a:ext cx="3352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000" b="1">
                <a:latin typeface="Arial" pitchFamily="34" charset="0"/>
              </a:rPr>
              <a:t>Communication</a:t>
            </a:r>
          </a:p>
        </p:txBody>
      </p:sp>
    </p:spTree>
    <p:extLst>
      <p:ext uri="{BB962C8B-B14F-4D97-AF65-F5344CB8AC3E}">
        <p14:creationId xmlns:p14="http://schemas.microsoft.com/office/powerpoint/2010/main" val="36844341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normAutofit fontScale="90000"/>
          </a:bodyPr>
          <a:lstStyle/>
          <a:p>
            <a:r>
              <a:rPr lang="en-US"/>
              <a:t>So…what is knowledge management? </a:t>
            </a:r>
          </a:p>
        </p:txBody>
      </p:sp>
      <p:sp>
        <p:nvSpPr>
          <p:cNvPr id="40963" name="Rectangle 3"/>
          <p:cNvSpPr>
            <a:spLocks noGrp="1" noChangeArrowheads="1"/>
          </p:cNvSpPr>
          <p:nvPr>
            <p:ph type="body" idx="1"/>
          </p:nvPr>
        </p:nvSpPr>
        <p:spPr/>
        <p:txBody>
          <a:bodyPr/>
          <a:lstStyle/>
          <a:p>
            <a:r>
              <a:rPr lang="en-US"/>
              <a:t>“Knowledge management (KM) is an effort to increase useful knowledge within the organization. Ways to do this include encouraging communication, offering opportunities to learn, and promoting the sharing of appropriate knowledge artifacts.”</a:t>
            </a:r>
          </a:p>
        </p:txBody>
      </p:sp>
      <p:sp>
        <p:nvSpPr>
          <p:cNvPr id="40964" name="Text Box 4"/>
          <p:cNvSpPr txBox="1">
            <a:spLocks noChangeArrowheads="1"/>
          </p:cNvSpPr>
          <p:nvPr/>
        </p:nvSpPr>
        <p:spPr bwMode="auto">
          <a:xfrm>
            <a:off x="5257800" y="5105400"/>
            <a:ext cx="3886200"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600" b="1">
                <a:latin typeface="Arial" pitchFamily="34" charset="0"/>
              </a:rPr>
              <a:t>McInerney, C. (2002). Knowledge management and the dynamic nature of knowledge. JASIST, 53 (2).</a:t>
            </a:r>
          </a:p>
        </p:txBody>
      </p:sp>
    </p:spTree>
    <p:extLst>
      <p:ext uri="{BB962C8B-B14F-4D97-AF65-F5344CB8AC3E}">
        <p14:creationId xmlns:p14="http://schemas.microsoft.com/office/powerpoint/2010/main" val="36203603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685800" y="800100"/>
            <a:ext cx="7772400" cy="762000"/>
          </a:xfrm>
        </p:spPr>
        <p:txBody>
          <a:bodyPr/>
          <a:lstStyle/>
          <a:p>
            <a:r>
              <a:rPr lang="en-US"/>
              <a:t>Some other key ideas</a:t>
            </a:r>
          </a:p>
        </p:txBody>
      </p:sp>
      <p:sp>
        <p:nvSpPr>
          <p:cNvPr id="39941" name="Text Box 5"/>
          <p:cNvSpPr txBox="1">
            <a:spLocks noGrp="1" noChangeArrowheads="1"/>
          </p:cNvSpPr>
          <p:nvPr>
            <p:ph type="body" idx="1"/>
          </p:nvPr>
        </p:nvSpPr>
        <p:spPr>
          <a:xfrm>
            <a:off x="685800" y="1981200"/>
            <a:ext cx="5562600" cy="4191000"/>
          </a:xfrm>
          <a:noFill/>
          <a:ln/>
        </p:spPr>
        <p:txBody>
          <a:bodyPr/>
          <a:lstStyle/>
          <a:p>
            <a:pPr>
              <a:spcBef>
                <a:spcPct val="50000"/>
              </a:spcBef>
              <a:buSzTx/>
              <a:buFontTx/>
              <a:buChar char="•"/>
            </a:pPr>
            <a:r>
              <a:rPr lang="en-US" sz="2400" b="1" dirty="0"/>
              <a:t>Knowledge as a Social Value</a:t>
            </a:r>
          </a:p>
          <a:p>
            <a:pPr>
              <a:spcBef>
                <a:spcPct val="50000"/>
              </a:spcBef>
              <a:buSzTx/>
              <a:buFontTx/>
              <a:buChar char="•"/>
            </a:pPr>
            <a:r>
              <a:rPr lang="en-US" sz="2400" b="1" dirty="0"/>
              <a:t>Knowledge artifacts</a:t>
            </a:r>
          </a:p>
          <a:p>
            <a:pPr>
              <a:spcBef>
                <a:spcPct val="50000"/>
              </a:spcBef>
              <a:buSzTx/>
              <a:buFontTx/>
              <a:buChar char="•"/>
            </a:pPr>
            <a:r>
              <a:rPr lang="en-US" sz="2400" b="1" dirty="0"/>
              <a:t>Knowledge as an intellectual activity &amp; the mind/body connection</a:t>
            </a:r>
          </a:p>
          <a:p>
            <a:pPr>
              <a:spcBef>
                <a:spcPct val="50000"/>
              </a:spcBef>
              <a:buSzTx/>
              <a:buFontTx/>
              <a:buChar char="•"/>
            </a:pPr>
            <a:r>
              <a:rPr lang="en-US" sz="2400" b="1" dirty="0"/>
              <a:t>Common knowledge</a:t>
            </a:r>
          </a:p>
          <a:p>
            <a:pPr>
              <a:spcBef>
                <a:spcPct val="50000"/>
              </a:spcBef>
              <a:buSzTx/>
              <a:buFontTx/>
              <a:buChar char="•"/>
            </a:pPr>
            <a:r>
              <a:rPr lang="en-US" sz="2400" b="1" dirty="0"/>
              <a:t>Process &amp; things</a:t>
            </a:r>
          </a:p>
          <a:p>
            <a:pPr>
              <a:spcBef>
                <a:spcPct val="50000"/>
              </a:spcBef>
              <a:buSzTx/>
              <a:buFontTx/>
              <a:buChar char="•"/>
            </a:pPr>
            <a:endParaRPr lang="en-US" sz="2400" b="1" dirty="0"/>
          </a:p>
        </p:txBody>
      </p:sp>
      <p:sp>
        <p:nvSpPr>
          <p:cNvPr id="39942" name="Text Box 6"/>
          <p:cNvSpPr txBox="1">
            <a:spLocks noChangeArrowheads="1"/>
          </p:cNvSpPr>
          <p:nvPr/>
        </p:nvSpPr>
        <p:spPr bwMode="auto">
          <a:xfrm>
            <a:off x="6629400" y="5410200"/>
            <a:ext cx="2209800" cy="2106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600" b="1">
                <a:latin typeface="Arial" pitchFamily="34" charset="0"/>
              </a:rPr>
              <a:t>McInerney, C. (2002). Knowledge management and the dynamic nature of knowledge. JASIST, 53 (2).</a:t>
            </a:r>
          </a:p>
          <a:p>
            <a:pPr>
              <a:spcBef>
                <a:spcPct val="50000"/>
              </a:spcBef>
            </a:pPr>
            <a:endParaRPr lang="en-US"/>
          </a:p>
        </p:txBody>
      </p:sp>
    </p:spTree>
    <p:extLst>
      <p:ext uri="{BB962C8B-B14F-4D97-AF65-F5344CB8AC3E}">
        <p14:creationId xmlns:p14="http://schemas.microsoft.com/office/powerpoint/2010/main" val="14390410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body" idx="1"/>
          </p:nvPr>
        </p:nvSpPr>
        <p:spPr>
          <a:xfrm>
            <a:off x="685800" y="1752600"/>
            <a:ext cx="7772400" cy="4114800"/>
          </a:xfrm>
        </p:spPr>
        <p:txBody>
          <a:bodyPr/>
          <a:lstStyle/>
          <a:p>
            <a:pPr>
              <a:lnSpc>
                <a:spcPct val="90000"/>
              </a:lnSpc>
            </a:pPr>
            <a:r>
              <a:rPr lang="en-US" sz="3600" b="1" dirty="0"/>
              <a:t>“Processing data can be performed by machine, but only the human mind can process </a:t>
            </a:r>
            <a:r>
              <a:rPr lang="en-US" sz="3600" b="1" dirty="0">
                <a:solidFill>
                  <a:schemeClr val="tx2"/>
                </a:solidFill>
              </a:rPr>
              <a:t>knowledge</a:t>
            </a:r>
            <a:r>
              <a:rPr lang="en-US" sz="3600" b="1" dirty="0"/>
              <a:t> or even information.”</a:t>
            </a:r>
          </a:p>
          <a:p>
            <a:pPr>
              <a:lnSpc>
                <a:spcPct val="90000"/>
              </a:lnSpc>
              <a:buFontTx/>
              <a:buNone/>
            </a:pPr>
            <a:endParaRPr lang="en-US" sz="3600" dirty="0"/>
          </a:p>
          <a:p>
            <a:pPr>
              <a:lnSpc>
                <a:spcPct val="90000"/>
              </a:lnSpc>
              <a:buFontTx/>
              <a:buNone/>
            </a:pPr>
            <a:r>
              <a:rPr lang="en-US" sz="2800" dirty="0"/>
              <a:t>Jesse </a:t>
            </a:r>
            <a:r>
              <a:rPr lang="en-US" sz="2800" dirty="0" err="1"/>
              <a:t>Shera</a:t>
            </a:r>
            <a:r>
              <a:rPr lang="en-US" sz="2800" dirty="0"/>
              <a:t> in </a:t>
            </a:r>
            <a:r>
              <a:rPr lang="en-US" sz="2800" dirty="0" err="1"/>
              <a:t>Machlup</a:t>
            </a:r>
            <a:r>
              <a:rPr lang="en-US" sz="2800" dirty="0"/>
              <a:t> and Mansfield’s </a:t>
            </a:r>
          </a:p>
          <a:p>
            <a:pPr>
              <a:lnSpc>
                <a:spcPct val="90000"/>
              </a:lnSpc>
              <a:buFontTx/>
              <a:buNone/>
            </a:pPr>
            <a:r>
              <a:rPr lang="en-US" sz="2800" i="1" dirty="0"/>
              <a:t>The Study of Information: Interdisciplinary</a:t>
            </a:r>
          </a:p>
          <a:p>
            <a:pPr>
              <a:lnSpc>
                <a:spcPct val="90000"/>
              </a:lnSpc>
              <a:buFontTx/>
              <a:buNone/>
            </a:pPr>
            <a:r>
              <a:rPr lang="en-US" sz="2800" i="1" dirty="0"/>
              <a:t>Messages</a:t>
            </a:r>
            <a:r>
              <a:rPr lang="en-US" sz="2800" dirty="0"/>
              <a:t>. NY: Wiley, 1983.</a:t>
            </a:r>
          </a:p>
        </p:txBody>
      </p:sp>
    </p:spTree>
    <p:extLst>
      <p:ext uri="{BB962C8B-B14F-4D97-AF65-F5344CB8AC3E}">
        <p14:creationId xmlns:p14="http://schemas.microsoft.com/office/powerpoint/2010/main" val="21545860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4388" name="Picture 4" descr="Exhibit_8[1]"/>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a:xfrm>
            <a:off x="1219200" y="1066800"/>
            <a:ext cx="6370638" cy="50657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 name="Slide Number Placeholder 5"/>
          <p:cNvSpPr>
            <a:spLocks noGrp="1"/>
          </p:cNvSpPr>
          <p:nvPr>
            <p:ph type="sldNum" sz="quarter" idx="12"/>
          </p:nvPr>
        </p:nvSpPr>
        <p:spPr/>
        <p:txBody>
          <a:bodyPr/>
          <a:lstStyle/>
          <a:p>
            <a:fld id="{7380AD83-BCE1-4860-9D59-8832EAB0E4B9}" type="slidenum">
              <a:rPr lang="en-US"/>
              <a:pPr/>
              <a:t>3</a:t>
            </a:fld>
            <a:endParaRPr lang="en-US"/>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134201500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762000" y="304800"/>
            <a:ext cx="7772400" cy="762000"/>
          </a:xfrm>
        </p:spPr>
        <p:txBody>
          <a:bodyPr/>
          <a:lstStyle/>
          <a:p>
            <a:r>
              <a:rPr lang="en-US"/>
              <a:t>For more information</a:t>
            </a:r>
          </a:p>
        </p:txBody>
      </p:sp>
      <p:sp>
        <p:nvSpPr>
          <p:cNvPr id="35843" name="Rectangle 3"/>
          <p:cNvSpPr>
            <a:spLocks noGrp="1" noChangeArrowheads="1"/>
          </p:cNvSpPr>
          <p:nvPr>
            <p:ph type="body" idx="1"/>
          </p:nvPr>
        </p:nvSpPr>
        <p:spPr>
          <a:xfrm>
            <a:off x="762000" y="1371600"/>
            <a:ext cx="8382000" cy="4114800"/>
          </a:xfrm>
        </p:spPr>
        <p:txBody>
          <a:bodyPr>
            <a:normAutofit fontScale="70000" lnSpcReduction="20000"/>
          </a:bodyPr>
          <a:lstStyle/>
          <a:p>
            <a:pPr>
              <a:lnSpc>
                <a:spcPct val="90000"/>
              </a:lnSpc>
            </a:pPr>
            <a:r>
              <a:rPr lang="en-US" sz="2800"/>
              <a:t>ASIS KM Website</a:t>
            </a:r>
          </a:p>
          <a:p>
            <a:pPr>
              <a:lnSpc>
                <a:spcPct val="90000"/>
              </a:lnSpc>
              <a:buFontTx/>
              <a:buNone/>
            </a:pPr>
            <a:r>
              <a:rPr lang="en-US" sz="2800">
                <a:solidFill>
                  <a:schemeClr val="accent1"/>
                </a:solidFill>
                <a:hlinkClick r:id="rId2"/>
              </a:rPr>
              <a:t>http://www.asis.org/SIG/sigkm/index.html</a:t>
            </a:r>
            <a:endParaRPr lang="en-US" sz="2800">
              <a:solidFill>
                <a:schemeClr val="accent1"/>
              </a:solidFill>
            </a:endParaRPr>
          </a:p>
          <a:p>
            <a:pPr>
              <a:lnSpc>
                <a:spcPct val="90000"/>
              </a:lnSpc>
            </a:pPr>
            <a:r>
              <a:rPr lang="en-US" sz="2800"/>
              <a:t>Brint.com Knowledge Portal</a:t>
            </a:r>
            <a:endParaRPr lang="en-US" sz="2800">
              <a:solidFill>
                <a:schemeClr val="accent1"/>
              </a:solidFill>
            </a:endParaRPr>
          </a:p>
          <a:p>
            <a:pPr>
              <a:lnSpc>
                <a:spcPct val="90000"/>
              </a:lnSpc>
              <a:buFontTx/>
              <a:buNone/>
            </a:pPr>
            <a:r>
              <a:rPr lang="en-US" sz="2800">
                <a:solidFill>
                  <a:schemeClr val="accent1"/>
                </a:solidFill>
                <a:hlinkClick r:id="rId3"/>
              </a:rPr>
              <a:t>http://www.brint.com/ym.html</a:t>
            </a:r>
            <a:endParaRPr lang="en-US" sz="2800">
              <a:solidFill>
                <a:schemeClr val="accent1"/>
              </a:solidFill>
            </a:endParaRPr>
          </a:p>
          <a:p>
            <a:pPr>
              <a:lnSpc>
                <a:spcPct val="90000"/>
              </a:lnSpc>
            </a:pPr>
            <a:r>
              <a:rPr lang="en-US" sz="2800"/>
              <a:t>Knowledge Management Research Center </a:t>
            </a:r>
          </a:p>
          <a:p>
            <a:pPr>
              <a:lnSpc>
                <a:spcPct val="90000"/>
              </a:lnSpc>
              <a:buFontTx/>
              <a:buNone/>
            </a:pPr>
            <a:r>
              <a:rPr lang="en-US" sz="2800">
                <a:solidFill>
                  <a:schemeClr val="accent1"/>
                </a:solidFill>
                <a:hlinkClick r:id="rId4"/>
              </a:rPr>
              <a:t>http://www.cio.com/research/knowledge/</a:t>
            </a:r>
            <a:endParaRPr lang="en-US" sz="2800">
              <a:solidFill>
                <a:schemeClr val="accent1"/>
              </a:solidFill>
            </a:endParaRPr>
          </a:p>
          <a:p>
            <a:pPr>
              <a:lnSpc>
                <a:spcPct val="90000"/>
              </a:lnSpc>
            </a:pPr>
            <a:r>
              <a:rPr lang="en-US" sz="2800"/>
              <a:t>Karl-Erik Sveiby and Knowledge Associates</a:t>
            </a:r>
          </a:p>
          <a:p>
            <a:pPr>
              <a:lnSpc>
                <a:spcPct val="90000"/>
              </a:lnSpc>
              <a:buFontTx/>
              <a:buNone/>
            </a:pPr>
            <a:r>
              <a:rPr lang="en-US" sz="2800">
                <a:solidFill>
                  <a:schemeClr val="accent1"/>
                </a:solidFill>
                <a:hlinkClick r:id="rId5"/>
              </a:rPr>
              <a:t>http://www.sveiby.com.au/</a:t>
            </a:r>
            <a:endParaRPr lang="en-US" sz="2800">
              <a:solidFill>
                <a:schemeClr val="accent1"/>
              </a:solidFill>
            </a:endParaRPr>
          </a:p>
          <a:p>
            <a:pPr>
              <a:lnSpc>
                <a:spcPct val="90000"/>
              </a:lnSpc>
            </a:pPr>
            <a:r>
              <a:rPr lang="en-US" sz="2800"/>
              <a:t>University of Arizona</a:t>
            </a:r>
          </a:p>
          <a:p>
            <a:pPr>
              <a:lnSpc>
                <a:spcPct val="90000"/>
              </a:lnSpc>
              <a:buFontTx/>
              <a:buNone/>
            </a:pPr>
            <a:r>
              <a:rPr lang="en-US" sz="2800">
                <a:solidFill>
                  <a:schemeClr val="accent1"/>
                </a:solidFill>
                <a:hlinkClick r:id="rId6"/>
              </a:rPr>
              <a:t>http://www.cmi.arizona.edu/research/kno_mgmt/</a:t>
            </a:r>
            <a:endParaRPr lang="en-US" sz="2800">
              <a:solidFill>
                <a:schemeClr val="accent1"/>
              </a:solidFill>
            </a:endParaRPr>
          </a:p>
          <a:p>
            <a:pPr>
              <a:lnSpc>
                <a:spcPct val="90000"/>
              </a:lnSpc>
              <a:buFontTx/>
              <a:buNone/>
            </a:pPr>
            <a:endParaRPr lang="en-US" sz="2800">
              <a:solidFill>
                <a:schemeClr val="accent1"/>
              </a:solidFill>
            </a:endParaRPr>
          </a:p>
          <a:p>
            <a:pPr>
              <a:lnSpc>
                <a:spcPct val="90000"/>
              </a:lnSpc>
              <a:buFontTx/>
              <a:buNone/>
            </a:pPr>
            <a:r>
              <a:rPr lang="en-US" sz="2800">
                <a:solidFill>
                  <a:schemeClr val="accent1"/>
                </a:solidFill>
              </a:rPr>
              <a:t> </a:t>
            </a:r>
          </a:p>
          <a:p>
            <a:pPr>
              <a:lnSpc>
                <a:spcPct val="90000"/>
              </a:lnSpc>
              <a:buFontTx/>
              <a:buNone/>
            </a:pPr>
            <a:endParaRPr lang="en-US" sz="2800">
              <a:solidFill>
                <a:schemeClr val="accent1"/>
              </a:solidFill>
            </a:endParaRPr>
          </a:p>
          <a:p>
            <a:pPr>
              <a:lnSpc>
                <a:spcPct val="90000"/>
              </a:lnSpc>
              <a:buFontTx/>
              <a:buNone/>
            </a:pPr>
            <a:r>
              <a:rPr lang="en-US" sz="2800">
                <a:solidFill>
                  <a:schemeClr val="accent1"/>
                </a:solidFill>
              </a:rPr>
              <a:t> </a:t>
            </a:r>
          </a:p>
          <a:p>
            <a:pPr>
              <a:lnSpc>
                <a:spcPct val="90000"/>
              </a:lnSpc>
              <a:buFontTx/>
              <a:buNone/>
            </a:pPr>
            <a:endParaRPr lang="en-US" sz="2800">
              <a:solidFill>
                <a:schemeClr val="accent1"/>
              </a:solidFill>
            </a:endParaRPr>
          </a:p>
        </p:txBody>
      </p:sp>
    </p:spTree>
    <p:extLst>
      <p:ext uri="{BB962C8B-B14F-4D97-AF65-F5344CB8AC3E}">
        <p14:creationId xmlns:p14="http://schemas.microsoft.com/office/powerpoint/2010/main" val="24335069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ChangeArrowheads="1"/>
          </p:cNvSpPr>
          <p:nvPr>
            <p:ph type="title"/>
          </p:nvPr>
        </p:nvSpPr>
        <p:spPr/>
        <p:txBody>
          <a:bodyPr/>
          <a:lstStyle/>
          <a:p>
            <a:r>
              <a:rPr lang="en-US" sz="3200" b="0"/>
              <a:t>E-Learning</a:t>
            </a:r>
          </a:p>
        </p:txBody>
      </p:sp>
      <p:sp>
        <p:nvSpPr>
          <p:cNvPr id="145411" name="Rectangle 3"/>
          <p:cNvSpPr>
            <a:spLocks noGrp="1" noChangeArrowheads="1"/>
          </p:cNvSpPr>
          <p:nvPr>
            <p:ph idx="1"/>
          </p:nvPr>
        </p:nvSpPr>
        <p:spPr/>
        <p:txBody>
          <a:bodyPr/>
          <a:lstStyle/>
          <a:p>
            <a:pPr marL="609600" indent="-609600">
              <a:lnSpc>
                <a:spcPct val="90000"/>
              </a:lnSpc>
            </a:pPr>
            <a:r>
              <a:rPr lang="en-US" dirty="0"/>
              <a:t>Preventing E-Learning Failures</a:t>
            </a:r>
          </a:p>
          <a:p>
            <a:pPr marL="990600" lvl="1" indent="-533400">
              <a:lnSpc>
                <a:spcPct val="90000"/>
              </a:lnSpc>
              <a:buFontTx/>
              <a:buNone/>
            </a:pPr>
            <a:r>
              <a:rPr lang="en-US" b="1" dirty="0">
                <a:solidFill>
                  <a:srgbClr val="000000"/>
                </a:solidFill>
              </a:rPr>
              <a:t>	distance learning</a:t>
            </a:r>
          </a:p>
          <a:p>
            <a:pPr marL="990600" lvl="1" indent="-533400">
              <a:lnSpc>
                <a:spcPct val="90000"/>
              </a:lnSpc>
              <a:buFontTx/>
              <a:buNone/>
            </a:pPr>
            <a:r>
              <a:rPr lang="en-US" dirty="0">
                <a:solidFill>
                  <a:srgbClr val="000000"/>
                </a:solidFill>
              </a:rPr>
              <a:t>	Formal education that takes place off campus, usually, but not always, through online resources</a:t>
            </a:r>
          </a:p>
          <a:p>
            <a:pPr marL="990600" lvl="1" indent="-533400">
              <a:lnSpc>
                <a:spcPct val="90000"/>
              </a:lnSpc>
              <a:buFontTx/>
              <a:buNone/>
            </a:pPr>
            <a:endParaRPr lang="en-US" dirty="0">
              <a:solidFill>
                <a:srgbClr val="000000"/>
              </a:solidFill>
            </a:endParaRPr>
          </a:p>
          <a:p>
            <a:pPr marL="990600" lvl="1" indent="-533400">
              <a:lnSpc>
                <a:spcPct val="90000"/>
              </a:lnSpc>
              <a:buFontTx/>
              <a:buNone/>
            </a:pPr>
            <a:r>
              <a:rPr lang="en-US" b="1" dirty="0">
                <a:solidFill>
                  <a:srgbClr val="000000"/>
                </a:solidFill>
              </a:rPr>
              <a:t>	virtual university</a:t>
            </a:r>
          </a:p>
          <a:p>
            <a:pPr marL="990600" lvl="1" indent="-533400">
              <a:lnSpc>
                <a:spcPct val="90000"/>
              </a:lnSpc>
              <a:buFontTx/>
              <a:buNone/>
            </a:pPr>
            <a:r>
              <a:rPr lang="en-US" dirty="0">
                <a:solidFill>
                  <a:srgbClr val="000000"/>
                </a:solidFill>
              </a:rPr>
              <a:t>	An online university from which students take classes from home or other off-site locations, usually via the Internet</a:t>
            </a:r>
          </a:p>
        </p:txBody>
      </p:sp>
      <p:sp>
        <p:nvSpPr>
          <p:cNvPr id="6" name="Slide Number Placeholder 5"/>
          <p:cNvSpPr>
            <a:spLocks noGrp="1"/>
          </p:cNvSpPr>
          <p:nvPr>
            <p:ph type="sldNum" sz="quarter" idx="12"/>
          </p:nvPr>
        </p:nvSpPr>
        <p:spPr/>
        <p:txBody>
          <a:bodyPr/>
          <a:lstStyle/>
          <a:p>
            <a:fld id="{A1033214-7B64-4B4F-B85D-75158A3DEE2A}" type="slidenum">
              <a:rPr lang="en-US"/>
              <a:pPr/>
              <a:t>4</a:t>
            </a:fld>
            <a:endParaRPr lang="en-US"/>
          </a:p>
        </p:txBody>
      </p:sp>
    </p:spTree>
    <p:extLst>
      <p:ext uri="{BB962C8B-B14F-4D97-AF65-F5344CB8AC3E}">
        <p14:creationId xmlns:p14="http://schemas.microsoft.com/office/powerpoint/2010/main" val="8644574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t>What is Knowledge Management?</a:t>
            </a:r>
          </a:p>
        </p:txBody>
      </p:sp>
      <p:sp>
        <p:nvSpPr>
          <p:cNvPr id="10243" name="Rectangle 3"/>
          <p:cNvSpPr>
            <a:spLocks noGrp="1" noChangeArrowheads="1"/>
          </p:cNvSpPr>
          <p:nvPr>
            <p:ph type="body" idx="1"/>
          </p:nvPr>
        </p:nvSpPr>
        <p:spPr>
          <a:xfrm>
            <a:off x="990600" y="2743200"/>
            <a:ext cx="7772400" cy="4114800"/>
          </a:xfrm>
        </p:spPr>
        <p:txBody>
          <a:bodyPr/>
          <a:lstStyle/>
          <a:p>
            <a:r>
              <a:rPr lang="en-US" sz="3600" b="1"/>
              <a:t>What are your ideas?</a:t>
            </a:r>
          </a:p>
          <a:p>
            <a:r>
              <a:rPr lang="en-US" sz="3600" b="1"/>
              <a:t>What have you read?</a:t>
            </a:r>
          </a:p>
          <a:p>
            <a:r>
              <a:rPr lang="en-US" sz="3600" b="1"/>
              <a:t>What have you heard?</a:t>
            </a:r>
          </a:p>
          <a:p>
            <a:r>
              <a:rPr lang="en-US" sz="3600" b="1"/>
              <a:t>What do you imagine?</a:t>
            </a:r>
          </a:p>
        </p:txBody>
      </p:sp>
    </p:spTree>
    <p:extLst>
      <p:ext uri="{BB962C8B-B14F-4D97-AF65-F5344CB8AC3E}">
        <p14:creationId xmlns:p14="http://schemas.microsoft.com/office/powerpoint/2010/main" val="36005032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43">
                                            <p:txEl>
                                              <p:pRg st="3" end="3"/>
                                            </p:txEl>
                                          </p:spTgt>
                                        </p:tgtEl>
                                        <p:attrNameLst>
                                          <p:attrName>style.visibility</p:attrName>
                                        </p:attrNameLst>
                                      </p:cBhvr>
                                      <p:to>
                                        <p:strVal val="visible"/>
                                      </p:to>
                                    </p:set>
                                    <p:anim calcmode="lin" valueType="num">
                                      <p:cBhvr additive="base">
                                        <p:cTn id="25"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title"/>
          </p:nvPr>
        </p:nvSpPr>
        <p:spPr/>
        <p:txBody>
          <a:bodyPr/>
          <a:lstStyle/>
          <a:p>
            <a:r>
              <a:rPr lang="en-US" sz="3200" b="0" dirty="0"/>
              <a:t>Knowledge Management </a:t>
            </a:r>
            <a:br>
              <a:rPr lang="en-US" sz="3200" b="0" dirty="0"/>
            </a:br>
            <a:endParaRPr lang="en-US" sz="3200" b="0" dirty="0"/>
          </a:p>
        </p:txBody>
      </p:sp>
      <p:sp>
        <p:nvSpPr>
          <p:cNvPr id="148483" name="Rectangle 3"/>
          <p:cNvSpPr>
            <a:spLocks noGrp="1" noChangeArrowheads="1"/>
          </p:cNvSpPr>
          <p:nvPr>
            <p:ph idx="1"/>
          </p:nvPr>
        </p:nvSpPr>
        <p:spPr/>
        <p:txBody>
          <a:bodyPr/>
          <a:lstStyle/>
          <a:p>
            <a:pPr marL="609600" indent="-609600">
              <a:buFontTx/>
              <a:buNone/>
            </a:pPr>
            <a:r>
              <a:rPr lang="en-US" sz="2500" b="1" dirty="0"/>
              <a:t>	knowledge management (KM)</a:t>
            </a:r>
          </a:p>
          <a:p>
            <a:pPr marL="609600" indent="-609600">
              <a:buFontTx/>
              <a:buNone/>
            </a:pPr>
            <a:r>
              <a:rPr lang="en-US" sz="2500" dirty="0"/>
              <a:t>	The process of capturing or creating knowledge, storing it, updating it constantly, interpreting it, and using it whenever necessary</a:t>
            </a:r>
          </a:p>
          <a:p>
            <a:pPr marL="609600" indent="-609600">
              <a:buFontTx/>
              <a:buNone/>
            </a:pPr>
            <a:endParaRPr lang="en-US" sz="2500" dirty="0"/>
          </a:p>
          <a:p>
            <a:pPr marL="609600" indent="-609600">
              <a:buFontTx/>
              <a:buNone/>
            </a:pPr>
            <a:r>
              <a:rPr lang="en-US" sz="2500" b="1" dirty="0"/>
              <a:t>	organizational knowledge base</a:t>
            </a:r>
          </a:p>
          <a:p>
            <a:pPr marL="609600" indent="-609600">
              <a:buFontTx/>
              <a:buNone/>
            </a:pPr>
            <a:r>
              <a:rPr lang="en-US" sz="2500" dirty="0"/>
              <a:t>	The repository for an enterprise’s accumulated knowledge</a:t>
            </a:r>
          </a:p>
        </p:txBody>
      </p:sp>
      <p:sp>
        <p:nvSpPr>
          <p:cNvPr id="4" name="Date Placeholder 3"/>
          <p:cNvSpPr>
            <a:spLocks noGrp="1"/>
          </p:cNvSpPr>
          <p:nvPr>
            <p:ph type="dt" sz="half" idx="10"/>
          </p:nvPr>
        </p:nvSpPr>
        <p:spPr/>
        <p:txBody>
          <a:bodyPr/>
          <a:lstStyle/>
          <a:p>
            <a:r>
              <a:rPr lang="en-US"/>
              <a:t>Electronic Commerce</a:t>
            </a:r>
          </a:p>
        </p:txBody>
      </p:sp>
      <p:sp>
        <p:nvSpPr>
          <p:cNvPr id="6" name="Slide Number Placeholder 5"/>
          <p:cNvSpPr>
            <a:spLocks noGrp="1"/>
          </p:cNvSpPr>
          <p:nvPr>
            <p:ph type="sldNum" sz="quarter" idx="12"/>
          </p:nvPr>
        </p:nvSpPr>
        <p:spPr/>
        <p:txBody>
          <a:bodyPr/>
          <a:lstStyle/>
          <a:p>
            <a:fld id="{595AD9E4-7901-44A6-B0C2-822408EEAAF9}" type="slidenum">
              <a:rPr lang="en-US"/>
              <a:pPr/>
              <a:t>6</a:t>
            </a:fld>
            <a:endParaRPr lang="en-US"/>
          </a:p>
        </p:txBody>
      </p:sp>
    </p:spTree>
    <p:extLst>
      <p:ext uri="{BB962C8B-B14F-4D97-AF65-F5344CB8AC3E}">
        <p14:creationId xmlns:p14="http://schemas.microsoft.com/office/powerpoint/2010/main" val="38989296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ChangeArrowheads="1"/>
          </p:cNvSpPr>
          <p:nvPr>
            <p:ph type="title"/>
          </p:nvPr>
        </p:nvSpPr>
        <p:spPr/>
        <p:txBody>
          <a:bodyPr/>
          <a:lstStyle/>
          <a:p>
            <a:r>
              <a:rPr lang="en-US" sz="3200" b="0" dirty="0"/>
              <a:t>Knowledge Management </a:t>
            </a:r>
            <a:br>
              <a:rPr lang="en-US" sz="3200" b="0" dirty="0"/>
            </a:br>
            <a:endParaRPr lang="en-US" sz="3200" b="0" dirty="0"/>
          </a:p>
        </p:txBody>
      </p:sp>
      <p:sp>
        <p:nvSpPr>
          <p:cNvPr id="160771" name="Rectangle 3"/>
          <p:cNvSpPr>
            <a:spLocks noGrp="1" noChangeArrowheads="1"/>
          </p:cNvSpPr>
          <p:nvPr>
            <p:ph idx="1"/>
          </p:nvPr>
        </p:nvSpPr>
        <p:spPr/>
        <p:txBody>
          <a:bodyPr>
            <a:normAutofit fontScale="92500"/>
          </a:bodyPr>
          <a:lstStyle/>
          <a:p>
            <a:pPr marL="609600" indent="-609600">
              <a:lnSpc>
                <a:spcPct val="90000"/>
              </a:lnSpc>
            </a:pPr>
            <a:r>
              <a:rPr lang="en-US" sz="2500" dirty="0"/>
              <a:t>Knowledge Portals</a:t>
            </a:r>
          </a:p>
          <a:p>
            <a:pPr marL="609600" indent="-609600">
              <a:lnSpc>
                <a:spcPct val="90000"/>
              </a:lnSpc>
              <a:buFontTx/>
              <a:buNone/>
            </a:pPr>
            <a:endParaRPr lang="en-US" sz="2500" dirty="0"/>
          </a:p>
          <a:p>
            <a:pPr marL="990600" lvl="1" indent="-533400">
              <a:lnSpc>
                <a:spcPct val="90000"/>
              </a:lnSpc>
              <a:buFontTx/>
              <a:buNone/>
            </a:pPr>
            <a:r>
              <a:rPr lang="en-US" b="1" dirty="0"/>
              <a:t>	knowledge portal</a:t>
            </a:r>
          </a:p>
          <a:p>
            <a:pPr marL="990600" lvl="1" indent="-533400">
              <a:lnSpc>
                <a:spcPct val="90000"/>
              </a:lnSpc>
              <a:buFontTx/>
              <a:buNone/>
            </a:pPr>
            <a:r>
              <a:rPr lang="en-US" dirty="0"/>
              <a:t>	A single point of access software system intended to provide timely access to information and to support communities of knowledge workers</a:t>
            </a:r>
          </a:p>
          <a:p>
            <a:pPr marL="990600" lvl="1" indent="-533400">
              <a:lnSpc>
                <a:spcPct val="90000"/>
              </a:lnSpc>
              <a:buFontTx/>
              <a:buNone/>
            </a:pPr>
            <a:endParaRPr lang="en-US" dirty="0"/>
          </a:p>
          <a:p>
            <a:pPr marL="990600" lvl="1" indent="-533400">
              <a:lnSpc>
                <a:spcPct val="90000"/>
              </a:lnSpc>
              <a:buFontTx/>
              <a:buNone/>
            </a:pPr>
            <a:r>
              <a:rPr lang="en-US" b="1" dirty="0"/>
              <a:t>	information intelligence</a:t>
            </a:r>
          </a:p>
          <a:p>
            <a:pPr marL="990600" lvl="1" indent="-533400">
              <a:lnSpc>
                <a:spcPct val="90000"/>
              </a:lnSpc>
              <a:buFontTx/>
              <a:buNone/>
            </a:pPr>
            <a:r>
              <a:rPr lang="en-US" dirty="0"/>
              <a:t>	Information, data, knowledge, and semantic infrastructure that enable organizations to create more business applications</a:t>
            </a:r>
          </a:p>
        </p:txBody>
      </p:sp>
      <p:sp>
        <p:nvSpPr>
          <p:cNvPr id="6" name="Slide Number Placeholder 5"/>
          <p:cNvSpPr>
            <a:spLocks noGrp="1"/>
          </p:cNvSpPr>
          <p:nvPr>
            <p:ph type="sldNum" sz="quarter" idx="12"/>
          </p:nvPr>
        </p:nvSpPr>
        <p:spPr/>
        <p:txBody>
          <a:bodyPr/>
          <a:lstStyle/>
          <a:p>
            <a:fld id="{AE34E9EA-63B8-4C7E-BCB1-0A865A443795}" type="slidenum">
              <a:rPr lang="en-US"/>
              <a:pPr/>
              <a:t>7</a:t>
            </a:fld>
            <a:endParaRPr lang="en-US"/>
          </a:p>
        </p:txBody>
      </p:sp>
    </p:spTree>
    <p:extLst>
      <p:ext uri="{BB962C8B-B14F-4D97-AF65-F5344CB8AC3E}">
        <p14:creationId xmlns:p14="http://schemas.microsoft.com/office/powerpoint/2010/main" val="662296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US"/>
              <a:t>The Gutenberg Moment</a:t>
            </a:r>
          </a:p>
        </p:txBody>
      </p:sp>
      <p:sp>
        <p:nvSpPr>
          <p:cNvPr id="56323" name="Rectangle 3"/>
          <p:cNvSpPr>
            <a:spLocks noGrp="1" noChangeArrowheads="1"/>
          </p:cNvSpPr>
          <p:nvPr>
            <p:ph type="body" sz="half" idx="1"/>
          </p:nvPr>
        </p:nvSpPr>
        <p:spPr>
          <a:xfrm>
            <a:off x="1370013" y="1827213"/>
            <a:ext cx="3963987" cy="4114800"/>
          </a:xfrm>
        </p:spPr>
        <p:txBody>
          <a:bodyPr/>
          <a:lstStyle/>
          <a:p>
            <a:pPr>
              <a:lnSpc>
                <a:spcPct val="90000"/>
              </a:lnSpc>
            </a:pPr>
            <a:r>
              <a:rPr lang="en-US" sz="2100"/>
              <a:t>Gutenberg’s first books were called the </a:t>
            </a:r>
            <a:r>
              <a:rPr lang="en-US" sz="2100" i="1">
                <a:solidFill>
                  <a:schemeClr val="hlink"/>
                </a:solidFill>
              </a:rPr>
              <a:t>Incunabula.</a:t>
            </a:r>
          </a:p>
          <a:p>
            <a:pPr>
              <a:lnSpc>
                <a:spcPct val="90000"/>
              </a:lnSpc>
            </a:pPr>
            <a:r>
              <a:rPr lang="en-US" sz="2100"/>
              <a:t>They were printed, but the illustrations were done by hand.</a:t>
            </a:r>
          </a:p>
          <a:p>
            <a:pPr>
              <a:lnSpc>
                <a:spcPct val="90000"/>
              </a:lnSpc>
            </a:pPr>
            <a:r>
              <a:rPr lang="en-US" sz="2100"/>
              <a:t>The real value and efficiency of printing wasn’t made known until the illustrations were created by plates and printed on the printing press.</a:t>
            </a:r>
          </a:p>
          <a:p>
            <a:pPr>
              <a:lnSpc>
                <a:spcPct val="90000"/>
              </a:lnSpc>
              <a:buFont typeface="Wingdings" pitchFamily="2" charset="2"/>
              <a:buNone/>
            </a:pPr>
            <a:endParaRPr lang="en-US" sz="2100"/>
          </a:p>
        </p:txBody>
      </p:sp>
      <p:pic>
        <p:nvPicPr>
          <p:cNvPr id="56328" name="Picture 8"/>
          <p:cNvPicPr>
            <a:picLocks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6019800" y="1981200"/>
            <a:ext cx="2457450" cy="3268663"/>
          </a:xfrm>
          <a:noFill/>
          <a:ln/>
        </p:spPr>
      </p:pic>
      <p:sp>
        <p:nvSpPr>
          <p:cNvPr id="56330" name="Text Box 10"/>
          <p:cNvSpPr txBox="1">
            <a:spLocks noChangeArrowheads="1"/>
          </p:cNvSpPr>
          <p:nvPr/>
        </p:nvSpPr>
        <p:spPr bwMode="auto">
          <a:xfrm>
            <a:off x="5486400" y="5867400"/>
            <a:ext cx="36576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t>Illustration from the website: www.hung-art.hu </a:t>
            </a:r>
          </a:p>
        </p:txBody>
      </p:sp>
      <p:pic>
        <p:nvPicPr>
          <p:cNvPr id="56331" name="Picture 11"/>
          <p:cNvPicPr>
            <a:picLocks noChangeAspect="1" noChangeArrowheads="1"/>
          </p:cNvPicPr>
          <p:nvPr>
            <p:ph sz="quarter" idx="3"/>
          </p:nvPr>
        </p:nvPicPr>
        <p:blipFill>
          <a:blip r:embed="rId4">
            <a:extLst>
              <a:ext uri="{28A0092B-C50C-407E-A947-70E740481C1C}">
                <a14:useLocalDpi xmlns:a14="http://schemas.microsoft.com/office/drawing/2010/main" val="0"/>
              </a:ext>
            </a:extLst>
          </a:blip>
          <a:srcRect/>
          <a:stretch>
            <a:fillRect/>
          </a:stretch>
        </p:blipFill>
        <p:spPr>
          <a:xfrm>
            <a:off x="0" y="0"/>
            <a:ext cx="942975" cy="942975"/>
          </a:xfrm>
          <a:noFill/>
          <a:ln/>
        </p:spPr>
      </p:pic>
    </p:spTree>
    <p:extLst>
      <p:ext uri="{BB962C8B-B14F-4D97-AF65-F5344CB8AC3E}">
        <p14:creationId xmlns:p14="http://schemas.microsoft.com/office/powerpoint/2010/main" val="17038645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685800" y="800100"/>
            <a:ext cx="7772400" cy="762000"/>
          </a:xfrm>
        </p:spPr>
        <p:txBody>
          <a:bodyPr/>
          <a:lstStyle/>
          <a:p>
            <a:r>
              <a:rPr lang="en-US"/>
              <a:t>One Perspective of KM</a:t>
            </a:r>
          </a:p>
        </p:txBody>
      </p:sp>
      <p:sp>
        <p:nvSpPr>
          <p:cNvPr id="11267" name="Rectangle 3"/>
          <p:cNvSpPr>
            <a:spLocks noGrp="1" noChangeArrowheads="1"/>
          </p:cNvSpPr>
          <p:nvPr>
            <p:ph type="body" idx="1"/>
          </p:nvPr>
        </p:nvSpPr>
        <p:spPr/>
        <p:txBody>
          <a:bodyPr/>
          <a:lstStyle/>
          <a:p>
            <a:pPr marL="0" indent="0">
              <a:buNone/>
            </a:pPr>
            <a:r>
              <a:rPr lang="en-US" b="1" dirty="0"/>
              <a:t>“KM [Knowledge Management] involves blending a company’s internal and external information and turning it into actionable knowledge via a technology platform.”</a:t>
            </a:r>
          </a:p>
          <a:p>
            <a:endParaRPr lang="en-US" b="1" dirty="0"/>
          </a:p>
          <a:p>
            <a:pPr>
              <a:buFontTx/>
              <a:buNone/>
            </a:pPr>
            <a:r>
              <a:rPr lang="en-US" sz="2800" dirty="0"/>
              <a:t>Susan </a:t>
            </a:r>
            <a:r>
              <a:rPr lang="en-US" sz="2800" dirty="0" err="1"/>
              <a:t>DiMattia</a:t>
            </a:r>
            <a:r>
              <a:rPr lang="en-US" sz="2800" dirty="0"/>
              <a:t> and Norman Oder in </a:t>
            </a:r>
            <a:r>
              <a:rPr lang="en-US" sz="2800" i="1" dirty="0"/>
              <a:t>Library Journal</a:t>
            </a:r>
            <a:r>
              <a:rPr lang="en-US" sz="2800" dirty="0"/>
              <a:t>, September 15, 1997.</a:t>
            </a:r>
          </a:p>
        </p:txBody>
      </p:sp>
    </p:spTree>
    <p:extLst>
      <p:ext uri="{BB962C8B-B14F-4D97-AF65-F5344CB8AC3E}">
        <p14:creationId xmlns:p14="http://schemas.microsoft.com/office/powerpoint/2010/main" val="39300562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36" ma:contentTypeDescription="Create a new document." ma:contentTypeScope="" ma:versionID="e4a5fc713301fd121d9c49aa2472189d"/>
</file>

<file path=customXml/item2.xml><?xml version="1.0" encoding="utf-8"?>
<p:properties xmlns:p="http://schemas.microsoft.com/office/2006/metadata/properties" xmlns:xsi="http://www.w3.org/2001/XMLSchema-instance" xmlns:pc="http://schemas.microsoft.com/office/infopath/2007/PartnerControls"/>
</file>

<file path=customXml/item3.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D9F01B38-98B2-4BE6-864D-313DD6295851}">
  <ds:schemaRefs>
    <ds:schemaRef ds:uri="http://schemas.microsoft.com/office/2006/metadata/contentType"/>
    <ds:schemaRef ds:uri="http://schemas.microsoft.com/office/2006/metadata/properties/metaAttributes"/>
  </ds:schemaRefs>
</ds:datastoreItem>
</file>

<file path=customXml/itemProps2.xml><?xml version="1.0" encoding="utf-8"?>
<ds:datastoreItem xmlns:ds="http://schemas.openxmlformats.org/officeDocument/2006/customXml" ds:itemID="{04A63592-D367-472B-9FA9-7ED9C4F402BF}">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FC2A9FB1-8B5A-49C6-8CC6-9DFFE5DD7F7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234</TotalTime>
  <Words>913</Words>
  <Application>Microsoft Office PowerPoint</Application>
  <PresentationFormat>On-screen Show (4:3)</PresentationFormat>
  <Paragraphs>160</Paragraphs>
  <Slides>30</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30</vt:i4>
      </vt:variant>
    </vt:vector>
  </HeadingPairs>
  <TitlesOfParts>
    <vt:vector size="32" baseType="lpstr">
      <vt:lpstr>Office Theme</vt:lpstr>
      <vt:lpstr>Slide</vt:lpstr>
      <vt:lpstr>Knowledge Management and Learning Systems</vt:lpstr>
      <vt:lpstr>E-Learning</vt:lpstr>
      <vt:lpstr>PowerPoint Presentation</vt:lpstr>
      <vt:lpstr>E-Learning</vt:lpstr>
      <vt:lpstr>What is Knowledge Management?</vt:lpstr>
      <vt:lpstr>Knowledge Management  </vt:lpstr>
      <vt:lpstr>Knowledge Management  </vt:lpstr>
      <vt:lpstr>The Gutenberg Moment</vt:lpstr>
      <vt:lpstr>One Perspective of KM</vt:lpstr>
      <vt:lpstr>Understanding KM</vt:lpstr>
      <vt:lpstr>Classic Data to Knowledge Hierarchy</vt:lpstr>
      <vt:lpstr>From Facts to Wisdom (Haeckel &amp; Nolan, 1993) one example of the hierarchy</vt:lpstr>
      <vt:lpstr>Knowledge Management Models</vt:lpstr>
      <vt:lpstr>History of Information Professionals as Knowledge Managers</vt:lpstr>
      <vt:lpstr>Documentalists as Knowledge Managers</vt:lpstr>
      <vt:lpstr>Information Professionals as Knowledge Managers</vt:lpstr>
      <vt:lpstr>Documentalists and Special Librarians</vt:lpstr>
      <vt:lpstr>Briet &amp; the Documentalists</vt:lpstr>
      <vt:lpstr>Caution</vt:lpstr>
      <vt:lpstr>Contentnets  have a role to play in KM</vt:lpstr>
      <vt:lpstr>Peoplenets &amp; Processnets  have a role to play in KM</vt:lpstr>
      <vt:lpstr>Caution</vt:lpstr>
      <vt:lpstr>The Challenges of Electronic Collaboration in Knowledge Sharing</vt:lpstr>
      <vt:lpstr>The Learning and Communication Process Model</vt:lpstr>
      <vt:lpstr>KM: Learning and Communication Process</vt:lpstr>
      <vt:lpstr>PowerPoint Presentation</vt:lpstr>
      <vt:lpstr>So…what is knowledge management? </vt:lpstr>
      <vt:lpstr>Some other key ideas</vt:lpstr>
      <vt:lpstr>PowerPoint Presentation</vt:lpstr>
      <vt:lpstr>For more information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Knowledge Management and Learning Systems</dc:title>
  <dc:creator>Dr. Shakeel Ahmed Khoja</dc:creator>
  <cp:lastModifiedBy>Dr. Shakeel Ahmed Khoja</cp:lastModifiedBy>
  <cp:revision>4</cp:revision>
  <cp:lastPrinted>2011-02-18T06:41:11Z</cp:lastPrinted>
  <dcterms:created xsi:type="dcterms:W3CDTF">2011-02-18T05:24:41Z</dcterms:created>
  <dcterms:modified xsi:type="dcterms:W3CDTF">2011-02-18T09:19:40Z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TC018935939991</vt:lpwstr>
  </property>
</Properties>
</file>